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93" r:id="rId8"/>
    <p:sldId id="298" r:id="rId9"/>
    <p:sldId id="297" r:id="rId10"/>
    <p:sldId id="296" r:id="rId11"/>
    <p:sldId id="295" r:id="rId12"/>
    <p:sldId id="294" r:id="rId13"/>
    <p:sldId id="264" r:id="rId14"/>
    <p:sldId id="265" r:id="rId15"/>
    <p:sldId id="266" r:id="rId16"/>
    <p:sldId id="267" r:id="rId17"/>
    <p:sldId id="269" r:id="rId18"/>
    <p:sldId id="270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99" r:id="rId3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74746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5CE"/>
          </a:solidFill>
        </a:fill>
      </a:tcStyle>
    </a:wholeTbl>
    <a:band2H>
      <a:tcTxStyle/>
      <a:tcStyle>
        <a:tcBdr/>
        <a:fill>
          <a:solidFill>
            <a:srgbClr val="FEF2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3"/>
          </a:solidFill>
        </a:fill>
      </a:tcStyle>
    </a:wholeTbl>
    <a:band2H>
      <a:tcTxStyle/>
      <a:tcStyle>
        <a:tcBdr/>
        <a:fill>
          <a:solidFill>
            <a:srgbClr val="E6EA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wholeTbl>
    <a:band2H>
      <a:tcTxStyle/>
      <a:tcStyle>
        <a:tcBdr/>
        <a:fill>
          <a:solidFill>
            <a:srgbClr val="EFEF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CECE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74746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solidFill>
            <a:srgbClr val="474746">
              <a:alpha val="20000"/>
            </a:srgbClr>
          </a:solidFill>
        </a:fill>
      </a:tcStyle>
    </a:firstCol>
    <a:la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50800" cap="flat">
              <a:solidFill>
                <a:srgbClr val="474746"/>
              </a:solidFill>
              <a:prstDash val="solid"/>
              <a:round/>
            </a:ln>
          </a:top>
          <a:bottom>
            <a:ln w="127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474746"/>
        </a:fontRef>
        <a:srgbClr val="474746"/>
      </a:tcTxStyle>
      <a:tcStyle>
        <a:tcBdr>
          <a:left>
            <a:ln w="12700" cap="flat">
              <a:solidFill>
                <a:srgbClr val="474746"/>
              </a:solidFill>
              <a:prstDash val="solid"/>
              <a:round/>
            </a:ln>
          </a:left>
          <a:right>
            <a:ln w="12700" cap="flat">
              <a:solidFill>
                <a:srgbClr val="474746"/>
              </a:solidFill>
              <a:prstDash val="solid"/>
              <a:round/>
            </a:ln>
          </a:right>
          <a:top>
            <a:ln w="12700" cap="flat">
              <a:solidFill>
                <a:srgbClr val="474746"/>
              </a:solidFill>
              <a:prstDash val="solid"/>
              <a:round/>
            </a:ln>
          </a:top>
          <a:bottom>
            <a:ln w="25400" cap="flat">
              <a:solidFill>
                <a:srgbClr val="474746"/>
              </a:solidFill>
              <a:prstDash val="solid"/>
              <a:round/>
            </a:ln>
          </a:bottom>
          <a:insideH>
            <a:ln w="12700" cap="flat">
              <a:solidFill>
                <a:srgbClr val="474746"/>
              </a:solidFill>
              <a:prstDash val="solid"/>
              <a:round/>
            </a:ln>
          </a:insideH>
          <a:insideV>
            <a:ln w="12700" cap="flat">
              <a:solidFill>
                <a:srgbClr val="474746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40"/>
    <p:restoredTop sz="94340"/>
  </p:normalViewPr>
  <p:slideViewPr>
    <p:cSldViewPr snapToGrid="0" snapToObjects="1">
      <p:cViewPr varScale="1">
        <p:scale>
          <a:sx n="102" d="100"/>
          <a:sy n="102" d="100"/>
        </p:scale>
        <p:origin x="3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>
</file>

<file path=ppt/media/image18.png>
</file>

<file path=ppt/media/image19.png>
</file>

<file path=ppt/media/image2.png>
</file>

<file path=ppt/media/image20.png>
</file>

<file path=ppt/media/image21.png>
</file>

<file path=ppt/media/image22.tif>
</file>

<file path=ppt/media/image23.png>
</file>

<file path=ppt/media/image24.tif>
</file>

<file path=ppt/media/image25.png>
</file>

<file path=ppt/media/image26.png>
</file>

<file path=ppt/media/image27.png>
</file>

<file path=ppt/media/image28.tif>
</file>

<file path=ppt/media/image29.png>
</file>

<file path=ppt/media/image3.tif>
</file>

<file path=ppt/media/image30.tif>
</file>

<file path=ppt/media/image31.tif>
</file>

<file path=ppt/media/image32.tif>
</file>

<file path=ppt/media/image33.png>
</file>

<file path=ppt/media/image34.tif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3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951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345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714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450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340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age1.pdf" descr="image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911" y="4699139"/>
            <a:ext cx="883651" cy="331101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Rectangle"/>
          <p:cNvSpPr/>
          <p:nvPr/>
        </p:nvSpPr>
        <p:spPr>
          <a:xfrm>
            <a:off x="8053950" y="4639759"/>
            <a:ext cx="1018534" cy="4400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900"/>
              </a:spcBef>
              <a:defRPr sz="4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itle Text"/>
          <p:cNvSpPr txBox="1">
            <a:spLocks noGrp="1"/>
          </p:cNvSpPr>
          <p:nvPr>
            <p:ph type="title"/>
          </p:nvPr>
        </p:nvSpPr>
        <p:spPr>
          <a:xfrm>
            <a:off x="3074459" y="1674428"/>
            <a:ext cx="6069542" cy="1250669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146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240631" indent="-240631">
              <a:buSzPct val="100000"/>
              <a:buChar char="•"/>
            </a:lvl1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1256853" y="133945"/>
            <a:ext cx="6623597" cy="1004591"/>
          </a:xfrm>
          <a:prstGeom prst="rect">
            <a:avLst/>
          </a:prstGeom>
          <a:solidFill>
            <a:srgbClr val="61177C"/>
          </a:solidFill>
        </p:spPr>
        <p:txBody>
          <a:bodyPr lIns="26789" tIns="26789" rIns="26789" bIns="26789" anchor="ctr">
            <a:noAutofit/>
          </a:bodyPr>
          <a:lstStyle>
            <a:lvl1pPr algn="ctr" defTabSz="308074">
              <a:defRPr sz="4000" b="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Body Level One…"/>
          <p:cNvSpPr txBox="1">
            <a:spLocks noGrp="1"/>
          </p:cNvSpPr>
          <p:nvPr>
            <p:ph type="body" idx="1"/>
          </p:nvPr>
        </p:nvSpPr>
        <p:spPr>
          <a:xfrm>
            <a:off x="1250156" y="1205507"/>
            <a:ext cx="6623596" cy="3737076"/>
          </a:xfrm>
          <a:prstGeom prst="rect">
            <a:avLst/>
          </a:prstGeom>
        </p:spPr>
        <p:txBody>
          <a:bodyPr lIns="26789" tIns="26789" rIns="26789" bIns="26789" anchor="ctr">
            <a:noAutofit/>
          </a:bodyPr>
          <a:lstStyle>
            <a:lvl1pPr marL="617027" indent="-299527" defTabSz="308074">
              <a:spcBef>
                <a:spcPts val="400"/>
              </a:spcBef>
              <a:buSzPct val="100000"/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1pPr>
            <a:lvl2pPr marL="1061527" indent="-299527" defTabSz="308074">
              <a:spcBef>
                <a:spcPts val="400"/>
              </a:spcBef>
              <a:defRPr sz="2200">
                <a:latin typeface="Futura"/>
                <a:ea typeface="Futura"/>
                <a:cs typeface="Futura"/>
                <a:sym typeface="Futura"/>
              </a:defRPr>
            </a:lvl2pPr>
            <a:lvl3pPr marL="1506027" indent="-299527" defTabSz="308074">
              <a:spcBef>
                <a:spcPts val="400"/>
              </a:spcBef>
              <a:defRPr sz="2200">
                <a:latin typeface="Futura"/>
                <a:ea typeface="Futura"/>
                <a:cs typeface="Futura"/>
                <a:sym typeface="Futura"/>
              </a:defRPr>
            </a:lvl3pPr>
            <a:lvl4pPr marL="1950527" indent="-299527" defTabSz="308074">
              <a:spcBef>
                <a:spcPts val="400"/>
              </a:spcBef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4pPr>
            <a:lvl5pPr marL="2395027" indent="-299527" defTabSz="308074">
              <a:spcBef>
                <a:spcPts val="400"/>
              </a:spcBef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7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78362" y="4883249"/>
            <a:ext cx="180579" cy="193279"/>
          </a:xfrm>
          <a:prstGeom prst="rect">
            <a:avLst/>
          </a:prstGeom>
        </p:spPr>
        <p:txBody>
          <a:bodyPr lIns="26789" tIns="26789" rIns="26789" bIns="26789" anchor="b"/>
          <a:lstStyle>
            <a:lvl1pPr algn="ctr" defTabSz="308074">
              <a:defRPr sz="900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itle Text"/>
          <p:cNvSpPr txBox="1">
            <a:spLocks noGrp="1"/>
          </p:cNvSpPr>
          <p:nvPr>
            <p:ph type="title"/>
          </p:nvPr>
        </p:nvSpPr>
        <p:spPr>
          <a:xfrm>
            <a:off x="1256853" y="133945"/>
            <a:ext cx="6623597" cy="1004591"/>
          </a:xfrm>
          <a:prstGeom prst="rect">
            <a:avLst/>
          </a:prstGeom>
          <a:solidFill>
            <a:srgbClr val="61177C"/>
          </a:solidFill>
        </p:spPr>
        <p:txBody>
          <a:bodyPr lIns="26789" tIns="26789" rIns="26789" bIns="26789" anchor="ctr">
            <a:noAutofit/>
          </a:bodyPr>
          <a:lstStyle>
            <a:lvl1pPr algn="ctr" defTabSz="308074">
              <a:defRPr sz="4000" b="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t>Title Text</a:t>
            </a:r>
          </a:p>
        </p:txBody>
      </p:sp>
      <p:pic>
        <p:nvPicPr>
          <p:cNvPr id="184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78362" y="4883249"/>
            <a:ext cx="180579" cy="193279"/>
          </a:xfrm>
          <a:prstGeom prst="rect">
            <a:avLst/>
          </a:prstGeom>
        </p:spPr>
        <p:txBody>
          <a:bodyPr lIns="26789" tIns="26789" rIns="26789" bIns="26789" anchor="b"/>
          <a:lstStyle>
            <a:lvl1pPr algn="ctr" defTabSz="308074">
              <a:defRPr sz="900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Body Level One…"/>
          <p:cNvSpPr txBox="1">
            <a:spLocks noGrp="1"/>
          </p:cNvSpPr>
          <p:nvPr>
            <p:ph type="body" idx="1"/>
          </p:nvPr>
        </p:nvSpPr>
        <p:spPr>
          <a:xfrm>
            <a:off x="1812726" y="669726"/>
            <a:ext cx="5518548" cy="3804048"/>
          </a:xfrm>
          <a:prstGeom prst="rect">
            <a:avLst/>
          </a:prstGeom>
        </p:spPr>
        <p:txBody>
          <a:bodyPr lIns="26789" tIns="26789" rIns="26789" bIns="26789" anchor="ctr">
            <a:noAutofit/>
          </a:bodyPr>
          <a:lstStyle>
            <a:lvl1pPr marL="617027" indent="-299527" defTabSz="308074">
              <a:spcBef>
                <a:spcPts val="400"/>
              </a:spcBef>
              <a:buSzPct val="100000"/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1pPr>
            <a:lvl2pPr marL="1061527" indent="-299527" defTabSz="308074">
              <a:spcBef>
                <a:spcPts val="400"/>
              </a:spcBef>
              <a:defRPr sz="2200">
                <a:latin typeface="Futura"/>
                <a:ea typeface="Futura"/>
                <a:cs typeface="Futura"/>
                <a:sym typeface="Futura"/>
              </a:defRPr>
            </a:lvl2pPr>
            <a:lvl3pPr marL="1506027" indent="-299527" defTabSz="308074">
              <a:spcBef>
                <a:spcPts val="400"/>
              </a:spcBef>
              <a:defRPr sz="2200">
                <a:latin typeface="Futura"/>
                <a:ea typeface="Futura"/>
                <a:cs typeface="Futura"/>
                <a:sym typeface="Futura"/>
              </a:defRPr>
            </a:lvl3pPr>
            <a:lvl4pPr marL="1950527" indent="-299527" defTabSz="308074">
              <a:spcBef>
                <a:spcPts val="400"/>
              </a:spcBef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4pPr>
            <a:lvl5pPr marL="2395027" indent="-299527" defTabSz="308074">
              <a:spcBef>
                <a:spcPts val="400"/>
              </a:spcBef>
              <a:buChar char="•"/>
              <a:defRPr sz="22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93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78362" y="4883249"/>
            <a:ext cx="180579" cy="193279"/>
          </a:xfrm>
          <a:prstGeom prst="rect">
            <a:avLst/>
          </a:prstGeom>
        </p:spPr>
        <p:txBody>
          <a:bodyPr lIns="26789" tIns="26789" rIns="26789" bIns="26789" anchor="b"/>
          <a:lstStyle>
            <a:lvl1pPr algn="ctr" defTabSz="308074">
              <a:defRPr sz="900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/>
          <p:cNvSpPr>
            <a:spLocks noGrp="1"/>
          </p:cNvSpPr>
          <p:nvPr>
            <p:ph type="body" sz="quarter" idx="13"/>
          </p:nvPr>
        </p:nvSpPr>
        <p:spPr>
          <a:xfrm>
            <a:off x="487898" y="3863771"/>
            <a:ext cx="3683001" cy="369889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/>
          </a:p>
        </p:txBody>
      </p:sp>
      <p:sp>
        <p:nvSpPr>
          <p:cNvPr id="13" name="Rectangle"/>
          <p:cNvSpPr>
            <a:spLocks noGrp="1"/>
          </p:cNvSpPr>
          <p:nvPr>
            <p:ph type="body" sz="quarter" idx="14"/>
          </p:nvPr>
        </p:nvSpPr>
        <p:spPr>
          <a:xfrm>
            <a:off x="487899" y="1250570"/>
            <a:ext cx="7324988" cy="744538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14" name="Rectangle"/>
          <p:cNvSpPr>
            <a:spLocks noGrp="1"/>
          </p:cNvSpPr>
          <p:nvPr>
            <p:ph type="body" sz="quarter" idx="15"/>
          </p:nvPr>
        </p:nvSpPr>
        <p:spPr>
          <a:xfrm>
            <a:off x="487898" y="2000917"/>
            <a:ext cx="6041584" cy="487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15" name="© 2018, Amazon Web Services, Inc. or its Affiliates. All rights reserved."/>
          <p:cNvSpPr txBox="1"/>
          <p:nvPr/>
        </p:nvSpPr>
        <p:spPr>
          <a:xfrm>
            <a:off x="489149" y="4891340"/>
            <a:ext cx="30277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700">
                <a:solidFill>
                  <a:srgbClr val="C2C2C1"/>
                </a:solidFill>
              </a:defRPr>
            </a:lvl1pPr>
          </a:lstStyle>
          <a:p>
            <a:r>
              <a:t>© 2018, Amazon Web Services, Inc. or its Affiliates. All rights reserved.</a:t>
            </a:r>
          </a:p>
        </p:txBody>
      </p:sp>
      <p:pic>
        <p:nvPicPr>
          <p:cNvPr id="16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300219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idx="1"/>
          </p:nvPr>
        </p:nvSpPr>
        <p:spPr>
          <a:xfrm>
            <a:off x="336613" y="1010407"/>
            <a:ext cx="8207742" cy="3641928"/>
          </a:xfrm>
          <a:prstGeom prst="rect">
            <a:avLst/>
          </a:prstGeom>
        </p:spPr>
        <p:txBody>
          <a:bodyPr/>
          <a:lstStyle>
            <a:lvl1pPr>
              <a:spcBef>
                <a:spcPts val="200"/>
              </a:spcBef>
              <a:defRPr sz="1100"/>
            </a:lvl1pPr>
            <a:lvl2pPr marL="0" indent="457200">
              <a:spcBef>
                <a:spcPts val="200"/>
              </a:spcBef>
              <a:buSzTx/>
              <a:buNone/>
              <a:defRPr sz="1100"/>
            </a:lvl2pPr>
            <a:lvl3pPr marL="0" indent="914400">
              <a:spcBef>
                <a:spcPts val="200"/>
              </a:spcBef>
              <a:buSzTx/>
              <a:buNone/>
              <a:defRPr sz="1100"/>
            </a:lvl3pPr>
            <a:lvl4pPr marL="0" indent="1371600">
              <a:spcBef>
                <a:spcPts val="200"/>
              </a:spcBef>
              <a:buSzTx/>
              <a:buNone/>
              <a:defRPr sz="1100"/>
            </a:lvl4pPr>
            <a:lvl5pPr marL="0" indent="1828800">
              <a:spcBef>
                <a:spcPts val="200"/>
              </a:spcBef>
              <a:buSzTx/>
              <a:buNone/>
              <a:defRPr sz="1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5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396393" y="1969202"/>
            <a:ext cx="7772401" cy="930106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pic>
        <p:nvPicPr>
          <p:cNvPr id="44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33575" y="1012506"/>
            <a:ext cx="4038601" cy="3472074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 marL="771525" indent="-314325">
              <a:defRPr sz="2200"/>
            </a:lvl2pPr>
            <a:lvl3pPr marL="1228725" indent="-314325">
              <a:defRPr sz="2200"/>
            </a:lvl3pPr>
            <a:lvl4pPr marL="1685925" indent="-314325">
              <a:defRPr sz="2200"/>
            </a:lvl4pPr>
            <a:lvl5pPr marL="2143125" indent="-314325">
              <a:defRPr sz="2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4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7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517" y="1011542"/>
            <a:ext cx="2442635" cy="339447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2000">
                <a:solidFill>
                  <a:srgbClr val="4D4D4C"/>
                </a:solidFill>
              </a:defRPr>
            </a:lvl1pPr>
            <a:lvl2pPr marL="774700" indent="-317500">
              <a:spcBef>
                <a:spcPts val="400"/>
              </a:spcBef>
              <a:defRPr sz="2000">
                <a:solidFill>
                  <a:srgbClr val="4D4D4C"/>
                </a:solidFill>
              </a:defRPr>
            </a:lvl2pPr>
            <a:lvl3pPr marL="12001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3pPr>
            <a:lvl4pPr marL="0" indent="1371600">
              <a:spcBef>
                <a:spcPts val="400"/>
              </a:spcBef>
              <a:buSzTx/>
              <a:buNone/>
              <a:defRPr sz="2000">
                <a:solidFill>
                  <a:srgbClr val="4D4D4C"/>
                </a:solidFill>
              </a:defRPr>
            </a:lvl4pPr>
            <a:lvl5pPr marL="2114550" indent="-285750">
              <a:spcBef>
                <a:spcPts val="400"/>
              </a:spcBef>
              <a:defRPr sz="20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4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742" y="3127083"/>
            <a:ext cx="1797051" cy="340941"/>
          </a:xfrm>
          <a:prstGeom prst="rect">
            <a:avLst/>
          </a:prstGeom>
        </p:spPr>
        <p:txBody>
          <a:bodyPr/>
          <a:lstStyle>
            <a:lvl1pPr algn="ctr">
              <a:spcBef>
                <a:spcPts val="300"/>
              </a:spcBef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Rectangle"/>
          <p:cNvSpPr>
            <a:spLocks noGrp="1"/>
          </p:cNvSpPr>
          <p:nvPr>
            <p:ph type="body" sz="quarter" idx="13"/>
          </p:nvPr>
        </p:nvSpPr>
        <p:spPr>
          <a:xfrm>
            <a:off x="2496747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5" name="Rectangle"/>
          <p:cNvSpPr>
            <a:spLocks noGrp="1"/>
          </p:cNvSpPr>
          <p:nvPr>
            <p:ph type="body" sz="quarter" idx="14"/>
          </p:nvPr>
        </p:nvSpPr>
        <p:spPr>
          <a:xfrm>
            <a:off x="463458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6" name="Rectangle"/>
          <p:cNvSpPr>
            <a:spLocks noGrp="1"/>
          </p:cNvSpPr>
          <p:nvPr>
            <p:ph type="body" sz="quarter" idx="15"/>
          </p:nvPr>
        </p:nvSpPr>
        <p:spPr>
          <a:xfrm>
            <a:off x="6990344" y="3127083"/>
            <a:ext cx="1797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77" name="Image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8" name="Image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9" name="Image"/>
          <p:cNvSpPr>
            <a:spLocks noGrp="1"/>
          </p:cNvSpPr>
          <p:nvPr>
            <p:ph type="pic" sz="quarter" idx="18"/>
          </p:nvPr>
        </p:nvSpPr>
        <p:spPr>
          <a:xfrm>
            <a:off x="463458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0" name="Image"/>
          <p:cNvSpPr>
            <a:spLocks noGrp="1"/>
          </p:cNvSpPr>
          <p:nvPr>
            <p:ph type="pic" sz="quarter" idx="19"/>
          </p:nvPr>
        </p:nvSpPr>
        <p:spPr>
          <a:xfrm>
            <a:off x="6990344" y="1604354"/>
            <a:ext cx="1797051" cy="13446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81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9933" y="2151896"/>
            <a:ext cx="1924051" cy="340941"/>
          </a:xfrm>
          <a:prstGeom prst="rect">
            <a:avLst/>
          </a:prstGeom>
        </p:spPr>
        <p:txBody>
          <a:bodyPr/>
          <a:lstStyle>
            <a:lvl1pPr algn="ctr">
              <a:spcBef>
                <a:spcPts val="300"/>
              </a:spcBef>
              <a:defRPr sz="1400">
                <a:solidFill>
                  <a:srgbClr val="4D4D4C"/>
                </a:solidFill>
              </a:defRPr>
            </a:lvl1pPr>
            <a:lvl2pPr marL="0" indent="4572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2pPr>
            <a:lvl3pPr marL="0" indent="9144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3pPr>
            <a:lvl4pPr marL="0" indent="13716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4pPr>
            <a:lvl5pPr marL="0" indent="1828800" algn="ctr">
              <a:spcBef>
                <a:spcPts val="300"/>
              </a:spcBef>
              <a:buSzTx/>
              <a:buNone/>
              <a:defRPr sz="1400">
                <a:solidFill>
                  <a:srgbClr val="4D4D4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Rectangle"/>
          <p:cNvSpPr>
            <a:spLocks noGrp="1"/>
          </p:cNvSpPr>
          <p:nvPr>
            <p:ph type="body" sz="quarter" idx="13"/>
          </p:nvPr>
        </p:nvSpPr>
        <p:spPr>
          <a:xfrm>
            <a:off x="3479308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2" name="Rectangle"/>
          <p:cNvSpPr>
            <a:spLocks noGrp="1"/>
          </p:cNvSpPr>
          <p:nvPr>
            <p:ph type="body" sz="quarter" idx="14"/>
          </p:nvPr>
        </p:nvSpPr>
        <p:spPr>
          <a:xfrm>
            <a:off x="6624973" y="2151896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3" name="Rectangle"/>
          <p:cNvSpPr>
            <a:spLocks noGrp="1"/>
          </p:cNvSpPr>
          <p:nvPr>
            <p:ph type="body" sz="quarter" idx="15"/>
          </p:nvPr>
        </p:nvSpPr>
        <p:spPr>
          <a:xfrm>
            <a:off x="33993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4" name="Rectangle"/>
          <p:cNvSpPr>
            <a:spLocks noGrp="1"/>
          </p:cNvSpPr>
          <p:nvPr>
            <p:ph type="body" sz="quarter" idx="16"/>
          </p:nvPr>
        </p:nvSpPr>
        <p:spPr>
          <a:xfrm>
            <a:off x="3479308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5" name="Rectangle"/>
          <p:cNvSpPr>
            <a:spLocks noGrp="1"/>
          </p:cNvSpPr>
          <p:nvPr>
            <p:ph type="body" sz="quarter" idx="17"/>
          </p:nvPr>
        </p:nvSpPr>
        <p:spPr>
          <a:xfrm>
            <a:off x="6624973" y="3963639"/>
            <a:ext cx="1924051" cy="34094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ts val="300"/>
              </a:spcBef>
              <a:defRPr sz="1400" b="1">
                <a:solidFill>
                  <a:srgbClr val="4D4D4C"/>
                </a:solidFill>
              </a:defRPr>
            </a:pPr>
            <a:endParaRPr/>
          </a:p>
        </p:txBody>
      </p:sp>
      <p:sp>
        <p:nvSpPr>
          <p:cNvPr id="96" name="Image"/>
          <p:cNvSpPr>
            <a:spLocks noGrp="1"/>
          </p:cNvSpPr>
          <p:nvPr>
            <p:ph type="pic" sz="quarter" idx="18"/>
          </p:nvPr>
        </p:nvSpPr>
        <p:spPr>
          <a:xfrm>
            <a:off x="33993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sz="quarter" idx="19"/>
          </p:nvPr>
        </p:nvSpPr>
        <p:spPr>
          <a:xfrm>
            <a:off x="3479308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quarter" idx="20"/>
          </p:nvPr>
        </p:nvSpPr>
        <p:spPr>
          <a:xfrm>
            <a:off x="6624973" y="928297"/>
            <a:ext cx="1924051" cy="1100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sz="quarter" idx="21"/>
          </p:nvPr>
        </p:nvSpPr>
        <p:spPr>
          <a:xfrm>
            <a:off x="33993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0" name="Image"/>
          <p:cNvSpPr>
            <a:spLocks noGrp="1"/>
          </p:cNvSpPr>
          <p:nvPr>
            <p:ph type="pic" sz="quarter" idx="22"/>
          </p:nvPr>
        </p:nvSpPr>
        <p:spPr>
          <a:xfrm>
            <a:off x="3479308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1" name="Image"/>
          <p:cNvSpPr>
            <a:spLocks noGrp="1"/>
          </p:cNvSpPr>
          <p:nvPr>
            <p:ph type="pic" sz="quarter" idx="23"/>
          </p:nvPr>
        </p:nvSpPr>
        <p:spPr>
          <a:xfrm>
            <a:off x="6624973" y="2782372"/>
            <a:ext cx="1924051" cy="110066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102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Text"/>
          <p:cNvSpPr txBox="1">
            <a:spLocks noGrp="1"/>
          </p:cNvSpPr>
          <p:nvPr>
            <p:ph type="title"/>
          </p:nvPr>
        </p:nvSpPr>
        <p:spPr>
          <a:xfrm>
            <a:off x="336789" y="114935"/>
            <a:ext cx="8205304" cy="5451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111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" descr="Image"/>
          <p:cNvPicPr>
            <a:picLocks noChangeAspect="1"/>
          </p:cNvPicPr>
          <p:nvPr/>
        </p:nvPicPr>
        <p:blipFill>
          <a:blip r:embed="rId2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Image" descr="Image"/>
          <p:cNvPicPr>
            <a:picLocks noChangeAspect="1"/>
          </p:cNvPicPr>
          <p:nvPr/>
        </p:nvPicPr>
        <p:blipFill>
          <a:blip r:embed="rId20"/>
          <a:srcRect t="32048" b="32048"/>
          <a:stretch>
            <a:fillRect/>
          </a:stretch>
        </p:blipFill>
        <p:spPr>
          <a:xfrm>
            <a:off x="7828082" y="4543652"/>
            <a:ext cx="1030169" cy="36985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800100" marR="0" indent="-3429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219200" marR="0" indent="-3048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714500" marR="0" indent="-3429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2171700" marR="0" indent="-34290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560320" marR="0" indent="-27432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3017520" marR="0" indent="-27432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3474720" marR="0" indent="-27432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3931920" marR="0" indent="-274320" algn="l" defTabSz="4572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2l.ai/" TargetMode="External"/><Relationship Id="rId2" Type="http://schemas.openxmlformats.org/officeDocument/2006/relationships/hyperlink" Target="https://zh.d2l.ai/" TargetMode="Externa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courses.d2l.ai/berkeley-stat-157/units/probability.htm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gmail.com@smola.org" TargetMode="External"/><Relationship Id="rId7" Type="http://schemas.openxmlformats.org/officeDocument/2006/relationships/hyperlink" Target="mailto:althoff@eecs.berkeley.edu" TargetMode="External"/><Relationship Id="rId2" Type="http://schemas.openxmlformats.org/officeDocument/2006/relationships/hyperlink" Target="mailto:alex.smola@gmail.com" TargetMode="External"/><Relationship Id="rId1" Type="http://schemas.openxmlformats.org/officeDocument/2006/relationships/slideLayout" Target="../slideLayouts/slideLayout17.xml"/><Relationship Id="rId6" Type="http://schemas.openxmlformats.org/officeDocument/2006/relationships/hyperlink" Target="mailto:CAFJJHDGPBW+SdZg0MdAABiAKydDk9tpeMoDijYGjoGO-WC7osg@mail.gmail.com" TargetMode="External"/><Relationship Id="rId5" Type="http://schemas.openxmlformats.org/officeDocument/2006/relationships/hyperlink" Target="mailto:althoff.tim@googlemail.com" TargetMode="External"/><Relationship Id="rId4" Type="http://schemas.openxmlformats.org/officeDocument/2006/relationships/hyperlink" Target="mailto:alex@smola.or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"/><Relationship Id="rId2" Type="http://schemas.openxmlformats.org/officeDocument/2006/relationships/image" Target="../media/image31.tif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Introduction to Deep Learning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0" indent="0" defTabSz="452627">
              <a:spcBef>
                <a:spcPts val="900"/>
              </a:spcBef>
              <a:buSzTx/>
              <a:buNone/>
              <a:defRPr sz="3959" b="1">
                <a:solidFill>
                  <a:srgbClr val="4D4D4C"/>
                </a:solidFill>
              </a:defRPr>
            </a:lvl1pPr>
          </a:lstStyle>
          <a:p>
            <a:r>
              <a:rPr lang="ja-JP" altLang="en-US"/>
              <a:t>动手学深度学习</a:t>
            </a:r>
            <a:endParaRPr dirty="0"/>
          </a:p>
        </p:txBody>
      </p:sp>
      <p:sp>
        <p:nvSpPr>
          <p:cNvPr id="149" name="3. Gradient and Auto Differentiation"/>
          <p:cNvSpPr>
            <a:spLocks noGrp="1"/>
          </p:cNvSpPr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0" indent="0">
              <a:buSzTx/>
              <a:buNone/>
              <a:defRPr b="1">
                <a:solidFill>
                  <a:srgbClr val="4D4D4C"/>
                </a:solidFill>
              </a:defRPr>
            </a:lvl1pPr>
          </a:lstStyle>
          <a:p>
            <a:r>
              <a:rPr lang="en-US" altLang="zh-CN"/>
              <a:t>2</a:t>
            </a:r>
            <a:r>
              <a:t>. </a:t>
            </a:r>
            <a:r>
              <a:rPr lang="ja-JP" altLang="en-US"/>
              <a:t>概率与统计</a:t>
            </a:r>
            <a:endParaRPr dirty="0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068513E0-E89C-B34D-8872-51A042C3683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87898" y="3430138"/>
            <a:ext cx="7128960" cy="129071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中文教材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2"/>
              </a:rPr>
              <a:t>z</a:t>
            </a:r>
            <a:r>
              <a:rPr lang="en-US" sz="1600" dirty="0">
                <a:hlinkClick r:id="rId2"/>
              </a:rPr>
              <a:t>h</a:t>
            </a:r>
            <a:r>
              <a:rPr lang="en-US" altLang="zh-CN" sz="1600" dirty="0">
                <a:hlinkClick r:id="rId2"/>
              </a:rPr>
              <a:t>.d2l.ai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英文教材</a:t>
            </a:r>
            <a:r>
              <a:rPr lang="zh-CN" altLang="en-US" sz="1600" dirty="0"/>
              <a:t>：</a:t>
            </a:r>
            <a:r>
              <a:rPr lang="en-US" altLang="zh-CN" sz="1600" dirty="0">
                <a:hlinkClick r:id="rId3"/>
              </a:rPr>
              <a:t>www.d2l.ai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r>
              <a:rPr lang="ja-JP" altLang="en-US" sz="1600"/>
              <a:t>教学视频</a:t>
            </a:r>
            <a:r>
              <a:rPr lang="zh-CN" altLang="en-US" sz="1600" dirty="0"/>
              <a:t>：</a:t>
            </a:r>
            <a:r>
              <a:rPr lang="en-US" sz="1600" b="1" dirty="0">
                <a:hlinkClick r:id="rId4"/>
              </a:rPr>
              <a:t>https://courses.d2l.ai/berkeley-stat-157/units/probability.html</a:t>
            </a:r>
            <a:endParaRPr lang="en-US" altLang="zh-CN" sz="1600" dirty="0"/>
          </a:p>
          <a:p>
            <a:pPr marL="0" indent="0">
              <a:spcBef>
                <a:spcPts val="900"/>
              </a:spcBef>
              <a:buSzTx/>
              <a:buNone/>
              <a:defRPr sz="4000" b="1">
                <a:solidFill>
                  <a:schemeClr val="accent6"/>
                </a:solidFill>
              </a:defRPr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341783593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ognizing Cats and Dogs is easy 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识别猫和狗本应该很容易</a:t>
            </a:r>
            <a:r>
              <a:rPr lang="en-US" altLang="ja-JP" dirty="0"/>
              <a:t>......</a:t>
            </a:r>
            <a:endParaRPr dirty="0"/>
          </a:p>
        </p:txBody>
      </p:sp>
      <p:sp>
        <p:nvSpPr>
          <p:cNvPr id="241" name="Rectangle"/>
          <p:cNvSpPr/>
          <p:nvPr/>
        </p:nvSpPr>
        <p:spPr>
          <a:xfrm>
            <a:off x="251829" y="679350"/>
            <a:ext cx="2584104" cy="8620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7D45-D06B-9241-81A2-765E8B61F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81" y="1110357"/>
            <a:ext cx="952500" cy="29464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5A8486-1EA6-4F42-A646-29782DA9F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733" y="1110357"/>
            <a:ext cx="838200" cy="2755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E01068-8711-854A-B974-204976C507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192" y="1110357"/>
            <a:ext cx="762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72006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ognizing Cats and Dogs is easy 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识别猫和狗本应该很容易</a:t>
            </a:r>
            <a:r>
              <a:rPr lang="en-US" altLang="ja-JP" dirty="0"/>
              <a:t>......</a:t>
            </a:r>
            <a:endParaRPr dirty="0"/>
          </a:p>
        </p:txBody>
      </p:sp>
      <p:sp>
        <p:nvSpPr>
          <p:cNvPr id="241" name="Rectangle"/>
          <p:cNvSpPr/>
          <p:nvPr/>
        </p:nvSpPr>
        <p:spPr>
          <a:xfrm>
            <a:off x="251829" y="679350"/>
            <a:ext cx="2584104" cy="8620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7D45-D06B-9241-81A2-765E8B61F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81" y="1110357"/>
            <a:ext cx="952500" cy="29464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5A8486-1EA6-4F42-A646-29782DA9F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733" y="1110357"/>
            <a:ext cx="838200" cy="2755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E01068-8711-854A-B974-204976C507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192" y="1110357"/>
            <a:ext cx="7620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B11FA5-AA52-0B4D-A8C5-F6A407681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9726" y="1104007"/>
            <a:ext cx="9398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38664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ognizing Cats and Dogs is easy 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识别猫和狗本应该很容易</a:t>
            </a:r>
            <a:r>
              <a:rPr lang="en-US" altLang="ja-JP" dirty="0"/>
              <a:t>......</a:t>
            </a:r>
            <a:endParaRPr dirty="0"/>
          </a:p>
        </p:txBody>
      </p:sp>
      <p:sp>
        <p:nvSpPr>
          <p:cNvPr id="241" name="Rectangle"/>
          <p:cNvSpPr/>
          <p:nvPr/>
        </p:nvSpPr>
        <p:spPr>
          <a:xfrm>
            <a:off x="251829" y="679350"/>
            <a:ext cx="2584104" cy="8620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7D45-D06B-9241-81A2-765E8B61F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81" y="1110357"/>
            <a:ext cx="952500" cy="29464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5A8486-1EA6-4F42-A646-29782DA9F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733" y="1110357"/>
            <a:ext cx="838200" cy="2755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E01068-8711-854A-B974-204976C507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192" y="1110357"/>
            <a:ext cx="762000" cy="279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B11FA5-AA52-0B4D-A8C5-F6A407681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9726" y="1104007"/>
            <a:ext cx="939800" cy="2959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665C06-D4E2-2745-BF57-7A38D5704D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37719" y="1110357"/>
            <a:ext cx="16256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0963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What happene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发生了什么</a:t>
            </a:r>
            <a:r>
              <a:rPr lang="zh-CN" altLang="en-US" dirty="0"/>
              <a:t>？</a:t>
            </a:r>
            <a:endParaRPr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certainty and Conditioning">
            <a:extLst>
              <a:ext uri="{FF2B5EF4-FFF2-40B4-BE49-F238E27FC236}">
                <a16:creationId xmlns:a16="http://schemas.microsoft.com/office/drawing/2014/main" id="{8C7928C6-C0B4-1B49-A32C-5E4EB527A8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不确定性和条件作用</a:t>
            </a:r>
            <a:endParaRPr dirty="0"/>
          </a:p>
        </p:txBody>
      </p:sp>
      <p:sp>
        <p:nvSpPr>
          <p:cNvPr id="9" name="Uncertainty…">
            <a:extLst>
              <a:ext uri="{FF2B5EF4-FFF2-40B4-BE49-F238E27FC236}">
                <a16:creationId xmlns:a16="http://schemas.microsoft.com/office/drawing/2014/main" id="{CF6C905C-881B-2B45-8B60-A1BA88D53E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不确定性</a:t>
            </a:r>
            <a:endParaRPr dirty="0"/>
          </a:p>
          <a:p>
            <a:pPr marL="621631" lvl="1" indent="-240631"/>
            <a:r>
              <a:rPr lang="ja-JP" altLang="en-US"/>
              <a:t>扔硬币</a:t>
            </a:r>
            <a:r>
              <a:rPr lang="zh-CN" altLang="en-US" dirty="0"/>
              <a:t> （</a:t>
            </a:r>
            <a:r>
              <a:rPr lang="ja-JP" altLang="en-US"/>
              <a:t>正</a:t>
            </a:r>
            <a:r>
              <a:rPr dirty="0"/>
              <a:t>, </a:t>
            </a:r>
            <a:r>
              <a:rPr lang="ja-JP" altLang="en-US"/>
              <a:t>反</a:t>
            </a:r>
            <a:r>
              <a:rPr dirty="0"/>
              <a:t>, </a:t>
            </a:r>
            <a:r>
              <a:rPr lang="ja-JP" altLang="en-US"/>
              <a:t>边</a:t>
            </a:r>
            <a:r>
              <a:rPr lang="zh-CN" altLang="en-US" dirty="0"/>
              <a:t>）</a:t>
            </a:r>
            <a:endParaRPr dirty="0"/>
          </a:p>
          <a:p>
            <a:pPr marL="621631" lvl="1" indent="-240631"/>
            <a:r>
              <a:rPr lang="ja-JP" altLang="en-US"/>
              <a:t>彩票</a:t>
            </a:r>
            <a:endParaRPr dirty="0"/>
          </a:p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条件作用</a:t>
            </a:r>
            <a:endParaRPr dirty="0"/>
          </a:p>
          <a:p>
            <a:pPr marL="621631" lvl="1" indent="-240631"/>
            <a:r>
              <a:rPr lang="zh-CN" altLang="en-US" dirty="0"/>
              <a:t>（</a:t>
            </a:r>
            <a:r>
              <a:rPr lang="ja-JP" altLang="en-US"/>
              <a:t>如果信息相关</a:t>
            </a:r>
            <a:r>
              <a:rPr lang="en-US" altLang="zh-CN" dirty="0"/>
              <a:t>,</a:t>
            </a:r>
            <a:r>
              <a:rPr lang="zh-CN" altLang="en-US" dirty="0"/>
              <a:t>）</a:t>
            </a:r>
            <a:r>
              <a:rPr lang="ja-JP" altLang="en-US"/>
              <a:t>更多信息使事情更加确定。 </a:t>
            </a:r>
            <a:endParaRPr lang="en-US" altLang="ja-JP" dirty="0"/>
          </a:p>
          <a:p>
            <a:pPr marL="1040731" lvl="2" indent="-240631"/>
            <a:r>
              <a:rPr dirty="0"/>
              <a:t>p(</a:t>
            </a:r>
            <a:r>
              <a:rPr dirty="0" err="1"/>
              <a:t>y|x</a:t>
            </a:r>
            <a:r>
              <a:rPr dirty="0"/>
              <a:t>) </a:t>
            </a:r>
            <a:r>
              <a:rPr lang="ja-JP" altLang="en-US"/>
              <a:t>而不是</a:t>
            </a:r>
            <a:r>
              <a:rPr lang="zh-CN" altLang="en-US" dirty="0"/>
              <a:t> </a:t>
            </a:r>
            <a:r>
              <a:rPr dirty="0"/>
              <a:t>p(y)</a:t>
            </a:r>
          </a:p>
          <a:p>
            <a:pPr marL="621631" lvl="1" indent="-240631"/>
            <a:r>
              <a:rPr lang="ja-JP" altLang="en-US"/>
              <a:t>我们可以建立分类器，回归量等等</a:t>
            </a:r>
            <a:r>
              <a:rPr lang="zh-CN" altLang="en-US" dirty="0"/>
              <a:t>。（</a:t>
            </a:r>
            <a:r>
              <a:rPr lang="ja-JP" altLang="en-US"/>
              <a:t>本书主要涉及的内容</a:t>
            </a:r>
            <a:r>
              <a:rPr lang="zh-CN" altLang="en-US" dirty="0"/>
              <a:t>）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yes Rule">
            <a:extLst>
              <a:ext uri="{FF2B5EF4-FFF2-40B4-BE49-F238E27FC236}">
                <a16:creationId xmlns:a16="http://schemas.microsoft.com/office/drawing/2014/main" id="{D6E4128B-3537-5B45-921D-165BD8E541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贝叶斯法则</a:t>
            </a:r>
            <a:endParaRPr dirty="0"/>
          </a:p>
        </p:txBody>
      </p:sp>
      <p:sp>
        <p:nvSpPr>
          <p:cNvPr id="13" name="Joint Probability…">
            <a:extLst>
              <a:ext uri="{FF2B5EF4-FFF2-40B4-BE49-F238E27FC236}">
                <a16:creationId xmlns:a16="http://schemas.microsoft.com/office/drawing/2014/main" id="{A8D65167-B23F-3C45-82B3-54EE19B0C4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0592" y="996631"/>
            <a:ext cx="8205304" cy="3553928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联合概率</a:t>
            </a:r>
            <a:br>
              <a:rPr dirty="0"/>
            </a:br>
            <a:endParaRPr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贝叶斯法则</a:t>
            </a:r>
            <a:br>
              <a:rPr dirty="0"/>
            </a:br>
            <a:br>
              <a:rPr dirty="0"/>
            </a:br>
            <a:br>
              <a:rPr dirty="0"/>
            </a:br>
            <a:endParaRPr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假设检验</a:t>
            </a:r>
            <a:endParaRPr lang="en-US" altLang="ja-JP"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逆向假设</a:t>
            </a:r>
            <a:endParaRPr dirty="0"/>
          </a:p>
        </p:txBody>
      </p:sp>
      <p:grpSp>
        <p:nvGrpSpPr>
          <p:cNvPr id="14" name="Group">
            <a:extLst>
              <a:ext uri="{FF2B5EF4-FFF2-40B4-BE49-F238E27FC236}">
                <a16:creationId xmlns:a16="http://schemas.microsoft.com/office/drawing/2014/main" id="{29184F20-3CC0-A045-A5AB-245A8B9C3392}"/>
              </a:ext>
            </a:extLst>
          </p:cNvPr>
          <p:cNvGrpSpPr/>
          <p:nvPr/>
        </p:nvGrpSpPr>
        <p:grpSpPr>
          <a:xfrm>
            <a:off x="2678514" y="2263526"/>
            <a:ext cx="3529460" cy="830462"/>
            <a:chOff x="0" y="0"/>
            <a:chExt cx="3529458" cy="830460"/>
          </a:xfrm>
        </p:grpSpPr>
        <p:sp>
          <p:nvSpPr>
            <p:cNvPr id="15" name="Rectangle">
              <a:extLst>
                <a:ext uri="{FF2B5EF4-FFF2-40B4-BE49-F238E27FC236}">
                  <a16:creationId xmlns:a16="http://schemas.microsoft.com/office/drawing/2014/main" id="{27766F5A-A4A2-D642-8EF7-2742909C2B9E}"/>
                </a:ext>
              </a:extLst>
            </p:cNvPr>
            <p:cNvSpPr/>
            <p:nvPr/>
          </p:nvSpPr>
          <p:spPr>
            <a:xfrm>
              <a:off x="0" y="0"/>
              <a:ext cx="3529459" cy="830461"/>
            </a:xfrm>
            <a:prstGeom prst="rect">
              <a:avLst/>
            </a:prstGeom>
            <a:solidFill>
              <a:srgbClr val="FF26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endParaRPr/>
            </a:p>
          </p:txBody>
        </p:sp>
        <p:pic>
          <p:nvPicPr>
            <p:cNvPr id="16" name="droppedImage.pdf" descr="droppedImage.pdf">
              <a:extLst>
                <a:ext uri="{FF2B5EF4-FFF2-40B4-BE49-F238E27FC236}">
                  <a16:creationId xmlns:a16="http://schemas.microsoft.com/office/drawing/2014/main" id="{900F7B5A-198B-5347-A53D-74FBB32EA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4496" y="127248"/>
              <a:ext cx="3027165" cy="5826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7" name="droppedImage.pdf" descr="droppedImage.pdf">
            <a:extLst>
              <a:ext uri="{FF2B5EF4-FFF2-40B4-BE49-F238E27FC236}">
                <a16:creationId xmlns:a16="http://schemas.microsoft.com/office/drawing/2014/main" id="{B4FDD019-260C-4A44-84DB-10401F2AF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727" y="1515516"/>
            <a:ext cx="4788546" cy="254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IDS test (Bayes rule)">
            <a:extLst>
              <a:ext uri="{FF2B5EF4-FFF2-40B4-BE49-F238E27FC236}">
                <a16:creationId xmlns:a16="http://schemas.microsoft.com/office/drawing/2014/main" id="{8D06E3DE-003A-6540-B5E7-ECDE54B93E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艾滋病检测实例</a:t>
            </a:r>
            <a:endParaRPr dirty="0"/>
          </a:p>
        </p:txBody>
      </p:sp>
      <p:sp>
        <p:nvSpPr>
          <p:cNvPr id="10" name="Data…">
            <a:extLst>
              <a:ext uri="{FF2B5EF4-FFF2-40B4-BE49-F238E27FC236}">
                <a16:creationId xmlns:a16="http://schemas.microsoft.com/office/drawing/2014/main" id="{12922FA2-723E-8246-B72A-498AF9D389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14162" indent="-214162" defTabSz="406908">
              <a:buSzPct val="100000"/>
              <a:buChar char="•"/>
              <a:defRPr sz="2136"/>
            </a:pPr>
            <a:r>
              <a:rPr lang="ja-JP" altLang="en-US"/>
              <a:t>测试数据</a:t>
            </a:r>
            <a:endParaRPr dirty="0"/>
          </a:p>
          <a:p>
            <a:pPr marL="553252" lvl="1" indent="-214162" defTabSz="406908">
              <a:defRPr sz="2136"/>
            </a:pPr>
            <a:r>
              <a:rPr lang="ja-JP" altLang="en-US"/>
              <a:t>所有人群中</a:t>
            </a:r>
            <a:r>
              <a:rPr lang="zh-CN" altLang="en-US" dirty="0"/>
              <a:t>，</a:t>
            </a:r>
            <a:r>
              <a:rPr lang="ja-JP" altLang="en-US"/>
              <a:t>约</a:t>
            </a:r>
            <a:r>
              <a:rPr dirty="0"/>
              <a:t> </a:t>
            </a:r>
            <a:r>
              <a:rPr dirty="0">
                <a:solidFill>
                  <a:srgbClr val="B51A00"/>
                </a:solidFill>
              </a:rPr>
              <a:t>0.1%</a:t>
            </a:r>
            <a:r>
              <a:rPr dirty="0"/>
              <a:t> </a:t>
            </a:r>
            <a:r>
              <a:rPr lang="ja-JP" altLang="en-US"/>
              <a:t>感染病例</a:t>
            </a:r>
            <a:r>
              <a:rPr lang="zh-CN" altLang="en-US" dirty="0"/>
              <a:t>（</a:t>
            </a:r>
            <a:r>
              <a:rPr lang="ja-JP" altLang="en-US"/>
              <a:t>阳性</a:t>
            </a:r>
            <a:r>
              <a:rPr lang="zh-CN" altLang="en-US" dirty="0"/>
              <a:t>）</a:t>
            </a:r>
            <a:endParaRPr dirty="0"/>
          </a:p>
          <a:p>
            <a:pPr marL="553252" lvl="1" indent="-214162" defTabSz="406908">
              <a:defRPr sz="2136"/>
            </a:pPr>
            <a:r>
              <a:rPr lang="ja-JP" altLang="en-US"/>
              <a:t>测试成功检测到所有感染病例</a:t>
            </a:r>
            <a:r>
              <a:rPr lang="zh-CN" altLang="en-US" dirty="0"/>
              <a:t>（</a:t>
            </a:r>
            <a:r>
              <a:rPr lang="ja-JP" altLang="en-US"/>
              <a:t>阳性</a:t>
            </a:r>
            <a:r>
              <a:rPr lang="zh-CN" altLang="en-US" dirty="0"/>
              <a:t>）</a:t>
            </a:r>
            <a:endParaRPr dirty="0"/>
          </a:p>
          <a:p>
            <a:pPr marL="553252" lvl="1" indent="-214162" defTabSz="406908">
              <a:defRPr sz="2136"/>
            </a:pPr>
            <a:r>
              <a:rPr lang="ja-JP" altLang="en-US"/>
              <a:t>测试误判</a:t>
            </a:r>
            <a:r>
              <a:rPr lang="zh-CN" altLang="en-US" dirty="0"/>
              <a:t> </a:t>
            </a:r>
            <a:r>
              <a:rPr lang="en-US" altLang="zh-CN" dirty="0"/>
              <a:t>1%</a:t>
            </a:r>
            <a:r>
              <a:rPr lang="zh-CN" altLang="en-US" dirty="0"/>
              <a:t> </a:t>
            </a:r>
            <a:r>
              <a:rPr lang="ja-JP" altLang="en-US"/>
              <a:t>健康人群为感染病例</a:t>
            </a:r>
            <a:r>
              <a:rPr lang="zh-CN" altLang="en-US" dirty="0"/>
              <a:t>（</a:t>
            </a:r>
            <a:r>
              <a:rPr lang="ja-JP" altLang="en-US"/>
              <a:t>阳性</a:t>
            </a:r>
            <a:r>
              <a:rPr lang="zh-CN" altLang="en-US" dirty="0"/>
              <a:t>）</a:t>
            </a:r>
            <a:endParaRPr lang="ja-JP" altLang="en-US"/>
          </a:p>
          <a:p>
            <a:pPr marL="214162" indent="-214162" defTabSz="406908">
              <a:buSzPct val="100000"/>
              <a:buChar char="•"/>
              <a:defRPr sz="2136"/>
            </a:pPr>
            <a:r>
              <a:rPr lang="ja-JP" altLang="en-US"/>
              <a:t>如果检测为阳性</a:t>
            </a:r>
            <a:r>
              <a:rPr lang="zh-CN" altLang="en-US" dirty="0"/>
              <a:t>，</a:t>
            </a:r>
            <a:r>
              <a:rPr lang="ja-JP" altLang="en-US"/>
              <a:t>患艾滋病的概率</a:t>
            </a: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endParaRPr dirty="0"/>
          </a:p>
        </p:txBody>
      </p:sp>
      <p:pic>
        <p:nvPicPr>
          <p:cNvPr id="11" name="droppedImage.pdf" descr="droppedImage.pdf">
            <a:extLst>
              <a:ext uri="{FF2B5EF4-FFF2-40B4-BE49-F238E27FC236}">
                <a16:creationId xmlns:a16="http://schemas.microsoft.com/office/drawing/2014/main" id="{8A0D81D8-8D2B-E84F-9C31-E975ACF4A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887" y="3096568"/>
            <a:ext cx="6377453" cy="18164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Naive…"/>
          <p:cNvSpPr txBox="1">
            <a:spLocks noGrp="1"/>
          </p:cNvSpPr>
          <p:nvPr>
            <p:ph type="title"/>
          </p:nvPr>
        </p:nvSpPr>
        <p:spPr>
          <a:xfrm>
            <a:off x="5523870" y="1568386"/>
            <a:ext cx="2708425" cy="20067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朴素贝叶斯</a:t>
            </a:r>
            <a:endParaRPr lang="ja-JP" altLang="en-US" dirty="0"/>
          </a:p>
        </p:txBody>
      </p:sp>
      <p:pic>
        <p:nvPicPr>
          <p:cNvPr id="271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0" y="5016500"/>
            <a:ext cx="3810000" cy="381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689" y="-250829"/>
            <a:ext cx="5370166" cy="53701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Naive Bayes Spam Fil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/>
              <a:t>朴素贝叶斯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垃圾邮件（</a:t>
            </a:r>
            <a:r>
              <a:rPr lang="en-US" altLang="zh-CN" dirty="0"/>
              <a:t>spam</a:t>
            </a:r>
            <a:r>
              <a:rPr lang="zh-CN" altLang="en-US" dirty="0"/>
              <a:t>）过滤器</a:t>
            </a:r>
            <a:endParaRPr dirty="0"/>
          </a:p>
        </p:txBody>
      </p:sp>
      <p:sp>
        <p:nvSpPr>
          <p:cNvPr id="275" name="Key assumption Words occur independently of each other  given the label of the document…"/>
          <p:cNvSpPr txBox="1">
            <a:spLocks noGrp="1"/>
          </p:cNvSpPr>
          <p:nvPr>
            <p:ph type="body" idx="1"/>
          </p:nvPr>
        </p:nvSpPr>
        <p:spPr>
          <a:xfrm>
            <a:off x="340592" y="969264"/>
            <a:ext cx="8205304" cy="388471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SzPct val="100000"/>
            </a:pPr>
            <a:r>
              <a:rPr lang="en-US" b="1" dirty="0" err="1">
                <a:solidFill>
                  <a:srgbClr val="B51A00"/>
                </a:solidFill>
              </a:rPr>
              <a:t>主要假设</a:t>
            </a:r>
            <a:endParaRPr lang="en-US" b="1" dirty="0">
              <a:solidFill>
                <a:srgbClr val="B51A00"/>
              </a:solidFill>
            </a:endParaRP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ja-JP" altLang="en-US"/>
              <a:t>在给定文档标签的情况下，单词彼此独立</a:t>
            </a:r>
            <a:endParaRPr dirty="0"/>
          </a:p>
          <a:p>
            <a:pPr marL="240631" indent="-240631">
              <a:buSzPct val="100000"/>
              <a:buChar char="•"/>
            </a:pPr>
            <a:endParaRPr lang="en-US" dirty="0"/>
          </a:p>
          <a:p>
            <a:pPr marL="240631" indent="-240631">
              <a:buSzPct val="100000"/>
              <a:buChar char="•"/>
            </a:pPr>
            <a:endParaRPr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通过贝叶斯规则进行垃圾邮件分类</a:t>
            </a:r>
            <a:endParaRPr lang="en-US" altLang="ja-JP" dirty="0"/>
          </a:p>
          <a:p>
            <a:pPr marL="240631" indent="-240631">
              <a:buSzPct val="100000"/>
              <a:buChar char="•"/>
            </a:pPr>
            <a:endParaRPr lang="en-US" dirty="0"/>
          </a:p>
          <a:p>
            <a:pPr>
              <a:buSzPct val="100000"/>
            </a:pPr>
            <a:endParaRPr dirty="0"/>
          </a:p>
          <a:p>
            <a:pPr marL="240631" indent="-240631">
              <a:buSzPct val="100000"/>
              <a:buChar char="•"/>
            </a:pPr>
            <a:r>
              <a:rPr lang="en-US" b="1" dirty="0" err="1"/>
              <a:t>参数估计</a:t>
            </a:r>
            <a:br>
              <a:rPr b="1" dirty="0"/>
            </a:br>
            <a:r>
              <a:rPr lang="ja-JP" altLang="en-US"/>
              <a:t>计算垃圾邮件和火腿的垃圾邮件概率和单词分布</a:t>
            </a:r>
          </a:p>
          <a:p>
            <a:pPr marL="240631" indent="-240631">
              <a:buSzPct val="100000"/>
              <a:buChar char="•"/>
            </a:pPr>
            <a:endParaRPr lang="en-US" dirty="0"/>
          </a:p>
          <a:p>
            <a:pPr marL="240631" indent="-240631">
              <a:buSzPct val="100000"/>
              <a:buChar char="•"/>
            </a:pPr>
            <a:endParaRPr dirty="0"/>
          </a:p>
        </p:txBody>
      </p:sp>
      <p:pic>
        <p:nvPicPr>
          <p:cNvPr id="276" name="droppedImage.pdf" descr="dropped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366" y="1804051"/>
            <a:ext cx="3650011" cy="630399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droppedImage.pdf" descr="dropped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214" y="3125144"/>
            <a:ext cx="4768454" cy="6697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1" build="p" animBg="1" advAuto="0"/>
      <p:bldP spid="276" grpId="2" animBg="1" advAuto="0"/>
      <p:bldP spid="277" grpId="3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A Graphical Mod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图形模型</a:t>
            </a:r>
            <a:endParaRPr dirty="0"/>
          </a:p>
        </p:txBody>
      </p:sp>
      <p:grpSp>
        <p:nvGrpSpPr>
          <p:cNvPr id="293" name="Group"/>
          <p:cNvGrpSpPr/>
          <p:nvPr/>
        </p:nvGrpSpPr>
        <p:grpSpPr>
          <a:xfrm>
            <a:off x="1407541" y="975451"/>
            <a:ext cx="4004967" cy="2712395"/>
            <a:chOff x="0" y="0"/>
            <a:chExt cx="4004965" cy="2712393"/>
          </a:xfrm>
        </p:grpSpPr>
        <p:sp>
          <p:nvSpPr>
            <p:cNvPr id="285" name="Line"/>
            <p:cNvSpPr/>
            <p:nvPr/>
          </p:nvSpPr>
          <p:spPr>
            <a:xfrm flipV="1">
              <a:off x="738357" y="912300"/>
              <a:ext cx="552039" cy="881137"/>
            </a:xfrm>
            <a:prstGeom prst="line">
              <a:avLst/>
            </a:prstGeom>
            <a:noFill/>
            <a:ln w="50800" cap="flat">
              <a:solidFill>
                <a:srgbClr val="868686"/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01">
                <a:defRPr sz="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286" name="spam"/>
            <p:cNvSpPr/>
            <p:nvPr/>
          </p:nvSpPr>
          <p:spPr>
            <a:xfrm>
              <a:off x="1038076" y="0"/>
              <a:ext cx="1059597" cy="1004590"/>
            </a:xfrm>
            <a:prstGeom prst="ellipse">
              <a:avLst/>
            </a:prstGeom>
            <a:solidFill>
              <a:srgbClr val="50A0E1">
                <a:alpha val="7000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lvl1pPr>
            </a:lstStyle>
            <a:p>
              <a:r>
                <a:rPr lang="ja-JP" altLang="en-US"/>
                <a:t>垃圾邮件</a:t>
              </a:r>
              <a:endParaRPr dirty="0"/>
            </a:p>
          </p:txBody>
        </p:sp>
        <p:sp>
          <p:nvSpPr>
            <p:cNvPr id="287" name="w1"/>
            <p:cNvSpPr/>
            <p:nvPr/>
          </p:nvSpPr>
          <p:spPr>
            <a:xfrm>
              <a:off x="0" y="1707802"/>
              <a:ext cx="1004590" cy="1004591"/>
            </a:xfrm>
            <a:prstGeom prst="ellipse">
              <a:avLst/>
            </a:prstGeom>
            <a:solidFill>
              <a:srgbClr val="50A0E1">
                <a:alpha val="7000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r>
                <a:t>w</a:t>
              </a:r>
              <a:r>
                <a:rPr baseline="-5999"/>
                <a:t>1</a:t>
              </a:r>
            </a:p>
          </p:txBody>
        </p:sp>
        <p:sp>
          <p:nvSpPr>
            <p:cNvPr id="288" name="w2"/>
            <p:cNvSpPr/>
            <p:nvPr/>
          </p:nvSpPr>
          <p:spPr>
            <a:xfrm>
              <a:off x="1151929" y="1707802"/>
              <a:ext cx="1004591" cy="1004591"/>
            </a:xfrm>
            <a:prstGeom prst="ellipse">
              <a:avLst/>
            </a:prstGeom>
            <a:solidFill>
              <a:srgbClr val="50A0E1">
                <a:alpha val="7000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r>
                <a:t>w</a:t>
              </a:r>
              <a:r>
                <a:rPr baseline="-5999"/>
                <a:t>2</a:t>
              </a:r>
            </a:p>
          </p:txBody>
        </p:sp>
        <p:sp>
          <p:nvSpPr>
            <p:cNvPr id="289" name="Line"/>
            <p:cNvSpPr/>
            <p:nvPr/>
          </p:nvSpPr>
          <p:spPr>
            <a:xfrm flipH="1" flipV="1">
              <a:off x="1587646" y="986613"/>
              <a:ext cx="31849" cy="721895"/>
            </a:xfrm>
            <a:prstGeom prst="line">
              <a:avLst/>
            </a:prstGeom>
            <a:noFill/>
            <a:ln w="50800" cap="flat">
              <a:solidFill>
                <a:srgbClr val="868686"/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01">
                <a:defRPr sz="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290" name="Line"/>
            <p:cNvSpPr/>
            <p:nvPr/>
          </p:nvSpPr>
          <p:spPr>
            <a:xfrm flipH="1" flipV="1">
              <a:off x="1959208" y="710594"/>
              <a:ext cx="1263318" cy="1114691"/>
            </a:xfrm>
            <a:prstGeom prst="line">
              <a:avLst/>
            </a:prstGeom>
            <a:noFill/>
            <a:ln w="50800" cap="flat">
              <a:solidFill>
                <a:srgbClr val="868686"/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01">
                <a:defRPr sz="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291" name=". . ."/>
            <p:cNvSpPr/>
            <p:nvPr/>
          </p:nvSpPr>
          <p:spPr>
            <a:xfrm>
              <a:off x="2387141" y="1941971"/>
              <a:ext cx="458193" cy="3889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6789" tIns="26789" rIns="26789" bIns="26789" numCol="1" anchor="ctr">
              <a:spAutoFit/>
            </a:bodyPr>
            <a:lstStyle>
              <a:lvl1pPr algn="ctr" defTabSz="308074">
                <a:defRPr sz="2000">
                  <a:solidFill>
                    <a:srgbClr val="868686"/>
                  </a:solidFill>
                  <a:latin typeface="Futura"/>
                  <a:ea typeface="Futura"/>
                  <a:cs typeface="Futura"/>
                  <a:sym typeface="Futura"/>
                </a:defRPr>
              </a:lvl1pPr>
            </a:lstStyle>
            <a:p>
              <a:r>
                <a:t>. . .</a:t>
              </a:r>
            </a:p>
          </p:txBody>
        </p:sp>
        <p:sp>
          <p:nvSpPr>
            <p:cNvPr id="292" name="wn"/>
            <p:cNvSpPr/>
            <p:nvPr/>
          </p:nvSpPr>
          <p:spPr>
            <a:xfrm>
              <a:off x="3000375" y="1707802"/>
              <a:ext cx="1004590" cy="1004591"/>
            </a:xfrm>
            <a:prstGeom prst="ellipse">
              <a:avLst/>
            </a:prstGeom>
            <a:solidFill>
              <a:srgbClr val="50A0E1">
                <a:alpha val="7000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r>
                <a:t>w</a:t>
              </a:r>
              <a:r>
                <a:rPr baseline="-5999"/>
                <a:t>n</a:t>
              </a:r>
            </a:p>
          </p:txBody>
        </p:sp>
      </p:grpSp>
      <p:pic>
        <p:nvPicPr>
          <p:cNvPr id="294" name="droppedImage.pdf" descr="dropped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606" y="3888762"/>
            <a:ext cx="3877718" cy="66972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00" name="Group"/>
          <p:cNvGrpSpPr/>
          <p:nvPr/>
        </p:nvGrpSpPr>
        <p:grpSpPr>
          <a:xfrm>
            <a:off x="6175995" y="975451"/>
            <a:ext cx="2453023" cy="4169917"/>
            <a:chOff x="0" y="0"/>
            <a:chExt cx="2453022" cy="4169916"/>
          </a:xfrm>
        </p:grpSpPr>
        <p:sp>
          <p:nvSpPr>
            <p:cNvPr id="295" name="spam"/>
            <p:cNvSpPr/>
            <p:nvPr/>
          </p:nvSpPr>
          <p:spPr>
            <a:xfrm>
              <a:off x="261193" y="0"/>
              <a:ext cx="1004591" cy="1004590"/>
            </a:xfrm>
            <a:prstGeom prst="ellipse">
              <a:avLst/>
            </a:prstGeom>
            <a:solidFill>
              <a:srgbClr val="50A0E1">
                <a:alpha val="7000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lvl1pPr>
            </a:lstStyle>
            <a:p>
              <a:r>
                <a:rPr lang="ja-JP" altLang="en-US"/>
                <a:t>垃圾邮件</a:t>
              </a:r>
              <a:endParaRPr lang="ja-JP" altLang="en-US" dirty="0"/>
            </a:p>
          </p:txBody>
        </p:sp>
        <p:sp>
          <p:nvSpPr>
            <p:cNvPr id="296" name="wi"/>
            <p:cNvSpPr/>
            <p:nvPr/>
          </p:nvSpPr>
          <p:spPr>
            <a:xfrm>
              <a:off x="261193" y="1707802"/>
              <a:ext cx="1004591" cy="1004591"/>
            </a:xfrm>
            <a:prstGeom prst="ellipse">
              <a:avLst/>
            </a:prstGeom>
            <a:solidFill>
              <a:srgbClr val="50A0E1">
                <a:alpha val="7000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r>
                <a:t>w</a:t>
              </a:r>
              <a:r>
                <a:rPr baseline="-5999"/>
                <a:t>i</a:t>
              </a:r>
            </a:p>
          </p:txBody>
        </p:sp>
        <p:sp>
          <p:nvSpPr>
            <p:cNvPr id="297" name="Line"/>
            <p:cNvSpPr/>
            <p:nvPr/>
          </p:nvSpPr>
          <p:spPr>
            <a:xfrm flipH="1" flipV="1">
              <a:off x="776882" y="975996"/>
              <a:ext cx="2116" cy="796209"/>
            </a:xfrm>
            <a:prstGeom prst="line">
              <a:avLst/>
            </a:prstGeom>
            <a:noFill/>
            <a:ln w="50800" cap="flat">
              <a:solidFill>
                <a:srgbClr val="868686"/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241101">
                <a:defRPr sz="6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298" name="Rectangle"/>
            <p:cNvSpPr/>
            <p:nvPr/>
          </p:nvSpPr>
          <p:spPr>
            <a:xfrm>
              <a:off x="0" y="1433214"/>
              <a:ext cx="1560463" cy="1674318"/>
            </a:xfrm>
            <a:prstGeom prst="rect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endParaRPr/>
            </a:p>
          </p:txBody>
        </p:sp>
        <p:sp>
          <p:nvSpPr>
            <p:cNvPr id="299" name="i=1..n"/>
            <p:cNvSpPr/>
            <p:nvPr/>
          </p:nvSpPr>
          <p:spPr>
            <a:xfrm>
              <a:off x="1183022" y="2899916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6789" tIns="26789" rIns="26789" bIns="26789" numCol="1" anchor="ctr">
              <a:spAutoFit/>
            </a:bodyPr>
            <a:lstStyle>
              <a:lvl1pPr algn="ctr" defTabSz="308074">
                <a:defRPr sz="2000">
                  <a:solidFill>
                    <a:srgbClr val="868686"/>
                  </a:solidFill>
                  <a:latin typeface="Futura"/>
                  <a:ea typeface="Futura"/>
                  <a:cs typeface="Futura"/>
                  <a:sym typeface="Futura"/>
                </a:defRPr>
              </a:lvl1pPr>
            </a:lstStyle>
            <a:p>
              <a:r>
                <a:t>i=1..n</a:t>
              </a:r>
            </a:p>
          </p:txBody>
        </p:sp>
      </p:grpSp>
      <p:sp>
        <p:nvSpPr>
          <p:cNvPr id="301" name="how to estimate  p(w|spam)"/>
          <p:cNvSpPr/>
          <p:nvPr/>
        </p:nvSpPr>
        <p:spPr>
          <a:xfrm>
            <a:off x="4468192" y="1283526"/>
            <a:ext cx="1573858" cy="997893"/>
          </a:xfrm>
          <a:prstGeom prst="wedgeEllipseCallout">
            <a:avLst>
              <a:gd name="adj1" fmla="val -63214"/>
              <a:gd name="adj2" fmla="val 71759"/>
            </a:avLst>
          </a:prstGeom>
          <a:solidFill>
            <a:srgbClr val="FF401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/>
          <a:p>
            <a:pPr algn="ctr" defTabSz="308074">
              <a:defRPr sz="1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r>
              <a:rPr lang="ja-JP" altLang="en-US"/>
              <a:t>怎样估计</a:t>
            </a:r>
            <a:br>
              <a:rPr dirty="0"/>
            </a:br>
            <a:r>
              <a:rPr dirty="0"/>
              <a:t>p(</a:t>
            </a:r>
            <a:r>
              <a:rPr dirty="0" err="1"/>
              <a:t>w|spam</a:t>
            </a:r>
            <a:r>
              <a:rPr dirty="0"/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" grpId="1" animBg="1" advAuto="0"/>
      <p:bldP spid="300" grpId="2" animBg="1" advAuto="0"/>
      <p:bldP spid="301" grpId="3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utline">
            <a:extLst>
              <a:ext uri="{FF2B5EF4-FFF2-40B4-BE49-F238E27FC236}">
                <a16:creationId xmlns:a16="http://schemas.microsoft.com/office/drawing/2014/main" id="{B6D5E5CF-0BB1-694B-8B57-A562029A79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概要</a:t>
            </a:r>
            <a:endParaRPr dirty="0"/>
          </a:p>
        </p:txBody>
      </p:sp>
      <p:sp>
        <p:nvSpPr>
          <p:cNvPr id="12" name="Basic Probability Random variables, conditional probabilities, Bayes rule…">
            <a:extLst>
              <a:ext uri="{FF2B5EF4-FFF2-40B4-BE49-F238E27FC236}">
                <a16:creationId xmlns:a16="http://schemas.microsoft.com/office/drawing/2014/main" id="{6D922948-11CF-684B-9797-2394B6A597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基础概率</a:t>
            </a:r>
            <a:br>
              <a:rPr b="0" dirty="0"/>
            </a:br>
            <a:r>
              <a:rPr lang="ja-JP" altLang="en-US" b="0"/>
              <a:t>随机变量</a:t>
            </a:r>
            <a:r>
              <a:rPr b="0" dirty="0"/>
              <a:t>, </a:t>
            </a:r>
            <a:r>
              <a:rPr lang="ja-JP" altLang="en-US" b="0"/>
              <a:t>条件概率</a:t>
            </a:r>
            <a:r>
              <a:rPr b="0" dirty="0"/>
              <a:t>, </a:t>
            </a:r>
            <a:r>
              <a:rPr lang="ja-JP" altLang="en-US" b="0"/>
              <a:t>贝叶斯法则</a:t>
            </a:r>
            <a:endParaRPr b="0" dirty="0"/>
          </a:p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朴素贝叶斯</a:t>
            </a:r>
          </a:p>
          <a:p>
            <a:pPr marL="621631" lvl="1" indent="-240631"/>
            <a:r>
              <a:rPr lang="ja-JP" altLang="en-US"/>
              <a:t>多项测试</a:t>
            </a:r>
            <a:endParaRPr dirty="0"/>
          </a:p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采样</a:t>
            </a:r>
            <a:endParaRPr dirty="0"/>
          </a:p>
          <a:p>
            <a:pPr marL="621631" lvl="1" indent="-240631">
              <a:defRPr b="1"/>
            </a:pPr>
            <a:r>
              <a:rPr lang="ja-JP" altLang="en-US" b="0"/>
              <a:t>中心极限定理</a:t>
            </a:r>
            <a:endParaRPr lang="en-US" altLang="ja-JP" b="0" dirty="0"/>
          </a:p>
          <a:p>
            <a:pPr marL="621631" lvl="1" indent="-240631">
              <a:defRPr b="1"/>
            </a:pPr>
            <a:r>
              <a:rPr lang="ja-JP" altLang="en-US" b="0"/>
              <a:t>分布</a:t>
            </a:r>
            <a:r>
              <a:rPr lang="zh-CN" altLang="en-US" b="0" dirty="0"/>
              <a:t>（</a:t>
            </a:r>
            <a:r>
              <a:rPr lang="ja-JP" altLang="en-US" b="0"/>
              <a:t>分类变量</a:t>
            </a:r>
            <a:r>
              <a:rPr b="0" dirty="0"/>
              <a:t>, </a:t>
            </a:r>
            <a:r>
              <a:rPr lang="ja-JP" altLang="en-US" b="0"/>
              <a:t>正态分布</a:t>
            </a:r>
            <a:r>
              <a:rPr b="0" dirty="0"/>
              <a:t>, </a:t>
            </a:r>
            <a:r>
              <a:rPr lang="ja-JP" altLang="en-US" b="0"/>
              <a:t>均匀分布</a:t>
            </a:r>
            <a:r>
              <a:rPr lang="zh-CN" altLang="en-US" b="0" dirty="0"/>
              <a:t>）</a:t>
            </a:r>
            <a:endParaRPr lang="en-US" b="0" dirty="0"/>
          </a:p>
          <a:p>
            <a:pPr marL="381000" lvl="1" indent="0">
              <a:buNone/>
              <a:defRPr b="1"/>
            </a:pPr>
            <a:endParaRPr lang="ja-JP" altLang="en-US"/>
          </a:p>
          <a:p>
            <a:pPr marL="621631" lvl="1" indent="-240631">
              <a:defRPr b="1"/>
            </a:pPr>
            <a:endParaRPr b="0"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Naive Bayes Spam Fil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朴素贝叶斯</a:t>
            </a:r>
            <a:endParaRPr dirty="0"/>
          </a:p>
        </p:txBody>
      </p:sp>
      <p:sp>
        <p:nvSpPr>
          <p:cNvPr id="304" name="Dat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数据</a:t>
            </a:r>
            <a:endParaRPr dirty="0"/>
          </a:p>
          <a:p>
            <a:pPr marL="621631" lvl="1" indent="-240631"/>
            <a:r>
              <a:rPr lang="ja-JP" altLang="en-US"/>
              <a:t>邮件</a:t>
            </a:r>
            <a:r>
              <a:rPr dirty="0"/>
              <a:t> </a:t>
            </a:r>
            <a:r>
              <a:rPr lang="zh-CN" altLang="en-US" dirty="0"/>
              <a:t>（</a:t>
            </a:r>
            <a:r>
              <a:rPr lang="ja-JP" altLang="en-US"/>
              <a:t>标题，正文，元数据</a:t>
            </a:r>
            <a:r>
              <a:rPr lang="zh-CN" altLang="en-US" dirty="0"/>
              <a:t>）</a:t>
            </a:r>
            <a:endParaRPr dirty="0"/>
          </a:p>
          <a:p>
            <a:pPr marL="621631" lvl="1" indent="-240631"/>
            <a:r>
              <a:rPr lang="ja-JP" altLang="en-US"/>
              <a:t>标注</a:t>
            </a:r>
            <a:r>
              <a:rPr dirty="0"/>
              <a:t> </a:t>
            </a:r>
            <a:r>
              <a:rPr lang="zh-CN" altLang="en-US" dirty="0"/>
              <a:t>（</a:t>
            </a:r>
            <a:r>
              <a:rPr lang="ja-JP" altLang="en-US"/>
              <a:t>垃圾邮件</a:t>
            </a:r>
            <a:r>
              <a:rPr lang="zh-CN" altLang="en-US" dirty="0"/>
              <a:t> </a:t>
            </a:r>
            <a:r>
              <a:rPr lang="en-US" altLang="zh-CN" dirty="0"/>
              <a:t>y/n</a:t>
            </a:r>
            <a:r>
              <a:rPr lang="zh-CN" altLang="en-US" dirty="0"/>
              <a:t>）</a:t>
            </a:r>
            <a:br>
              <a:rPr dirty="0"/>
            </a:br>
            <a:r>
              <a:rPr lang="ja-JP" altLang="en-US"/>
              <a:t>假设用户标记了所有邮件 </a:t>
            </a:r>
            <a:endParaRPr lang="en-US" altLang="ja-JP"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需要估量</a:t>
            </a:r>
            <a:r>
              <a:rPr lang="zh-CN" altLang="en-US" dirty="0"/>
              <a:t> </a:t>
            </a:r>
            <a:r>
              <a:rPr dirty="0"/>
              <a:t>p(y), p(</a:t>
            </a:r>
            <a:r>
              <a:rPr dirty="0" err="1"/>
              <a:t>x</a:t>
            </a:r>
            <a:r>
              <a:rPr baseline="-5999" dirty="0" err="1"/>
              <a:t>i</a:t>
            </a:r>
            <a:r>
              <a:rPr dirty="0" err="1"/>
              <a:t>|y</a:t>
            </a:r>
            <a:r>
              <a:rPr dirty="0"/>
              <a:t>)</a:t>
            </a:r>
          </a:p>
          <a:p>
            <a:pPr marL="621631" lvl="1" indent="-240631"/>
            <a:r>
              <a:rPr lang="ja-JP" altLang="en-US"/>
              <a:t>对于每一个标注</a:t>
            </a:r>
            <a:r>
              <a:rPr lang="zh-CN" altLang="en-US" dirty="0"/>
              <a:t> </a:t>
            </a:r>
            <a:r>
              <a:rPr lang="en-US" altLang="ja-JP" dirty="0"/>
              <a:t>y</a:t>
            </a:r>
            <a:r>
              <a:rPr lang="zh-CN" altLang="en-US" dirty="0"/>
              <a:t>，</a:t>
            </a:r>
            <a:r>
              <a:rPr lang="ja-JP" altLang="en-US"/>
              <a:t>计算</a:t>
            </a:r>
            <a:r>
              <a:rPr lang="zh-CN" altLang="en-US" dirty="0"/>
              <a:t> </a:t>
            </a:r>
            <a:r>
              <a:rPr dirty="0"/>
              <a:t>x</a:t>
            </a:r>
            <a:r>
              <a:rPr baseline="-5999" dirty="0"/>
              <a:t>i</a:t>
            </a:r>
            <a:r>
              <a:rPr dirty="0"/>
              <a:t> </a:t>
            </a:r>
            <a:r>
              <a:rPr lang="ja-JP" altLang="en-US"/>
              <a:t>分布</a:t>
            </a:r>
            <a:endParaRPr dirty="0"/>
          </a:p>
          <a:p>
            <a:pPr marL="621631" lvl="1" indent="-240631"/>
            <a:r>
              <a:rPr lang="ja-JP" altLang="en-US"/>
              <a:t>计算</a:t>
            </a:r>
            <a:r>
              <a:rPr dirty="0"/>
              <a:t> y</a:t>
            </a:r>
            <a:r>
              <a:rPr lang="zh-CN" altLang="en-US" dirty="0"/>
              <a:t> </a:t>
            </a:r>
            <a:r>
              <a:rPr lang="ja-JP" altLang="en-US"/>
              <a:t>的分布</a:t>
            </a:r>
            <a:endParaRPr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date…"/>
          <p:cNvSpPr txBox="1">
            <a:spLocks noGrp="1"/>
          </p:cNvSpPr>
          <p:nvPr>
            <p:ph type="body" sz="half" idx="1"/>
          </p:nvPr>
        </p:nvSpPr>
        <p:spPr>
          <a:xfrm>
            <a:off x="1216669" y="1044773"/>
            <a:ext cx="3094138" cy="380404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日期</a:t>
            </a:r>
            <a:endParaRPr dirty="0"/>
          </a:p>
          <a:p>
            <a:r>
              <a:rPr lang="ja-JP" altLang="en-US"/>
              <a:t>时间</a:t>
            </a:r>
            <a:endParaRPr dirty="0"/>
          </a:p>
          <a:p>
            <a:r>
              <a:rPr lang="ja-JP" altLang="en-US"/>
              <a:t>收信人</a:t>
            </a:r>
            <a:endParaRPr lang="en-US" altLang="ja-JP" dirty="0"/>
          </a:p>
          <a:p>
            <a:r>
              <a:rPr dirty="0"/>
              <a:t>IP</a:t>
            </a:r>
          </a:p>
          <a:p>
            <a:r>
              <a:rPr lang="ja-JP" altLang="en-US"/>
              <a:t>发信人</a:t>
            </a:r>
            <a:endParaRPr dirty="0"/>
          </a:p>
          <a:p>
            <a:r>
              <a:rPr lang="ja-JP" altLang="en-US"/>
              <a:t>编码</a:t>
            </a:r>
            <a:endParaRPr dirty="0"/>
          </a:p>
          <a:p>
            <a:r>
              <a:rPr lang="en-US" altLang="zh-CN" dirty="0"/>
              <a:t>……</a:t>
            </a:r>
            <a:endParaRPr dirty="0"/>
          </a:p>
        </p:txBody>
      </p:sp>
      <p:sp>
        <p:nvSpPr>
          <p:cNvPr id="307" name="Delivered-To: alex.smola@gmail.com…"/>
          <p:cNvSpPr/>
          <p:nvPr/>
        </p:nvSpPr>
        <p:spPr>
          <a:xfrm>
            <a:off x="4297412" y="-276801"/>
            <a:ext cx="3703588" cy="603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>
            <a:spAutoFit/>
          </a:bodyPr>
          <a:lstStyle/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Delivered-To: </a:t>
            </a:r>
            <a:r>
              <a:rPr u="sng" dirty="0">
                <a:solidFill>
                  <a:srgbClr val="686CEA"/>
                </a:solidFill>
                <a:hlinkClick r:id="rId2"/>
              </a:rPr>
              <a:t>alex.smola@gmail.com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by 10.216.47.73 with SMTP id s51cs361171web;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Tue, 3 Jan 2012 14:17:53 -0800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by 10.213.17.145 with SMTP id s17mr2519891eba.147.1325629071725;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Tue, 03 Jan 2012 14:17:51 -0800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Return-Path: &lt;</a:t>
            </a:r>
            <a:r>
              <a:rPr dirty="0" err="1"/>
              <a:t>alex+caf</a:t>
            </a:r>
            <a:r>
              <a:rPr dirty="0"/>
              <a:t>_=</a:t>
            </a:r>
            <a:r>
              <a:rPr dirty="0" err="1"/>
              <a:t>alex.smola</a:t>
            </a:r>
            <a:r>
              <a:rPr dirty="0"/>
              <a:t>=</a:t>
            </a:r>
            <a:r>
              <a:rPr u="sng" dirty="0">
                <a:solidFill>
                  <a:srgbClr val="686CEA"/>
                </a:solidFill>
                <a:hlinkClick r:id="rId3"/>
              </a:rPr>
              <a:t>gmail.com@smola.org</a:t>
            </a:r>
            <a:r>
              <a:rPr dirty="0"/>
              <a:t>&gt;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from mail-ey0-f175.google.com (mail-ey0-f175.google.com [209.85.215.175])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by </a:t>
            </a:r>
            <a:r>
              <a:rPr dirty="0" err="1"/>
              <a:t>mx.google.com</a:t>
            </a:r>
            <a:r>
              <a:rPr dirty="0"/>
              <a:t> with ESMTPS id n4si29264232eef.57.2012.01.03.14.17.51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(version=TLSv1/SSLv3 cipher=OTHER);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Tue, 03 Jan 2012 14:17:51 -0800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Received-SPF: neutral (</a:t>
            </a:r>
            <a:r>
              <a:rPr dirty="0" err="1"/>
              <a:t>google.com</a:t>
            </a:r>
            <a:r>
              <a:rPr dirty="0"/>
              <a:t>: 209.85.215.175 is neither permitted nor denied by best guess record for domain of </a:t>
            </a:r>
            <a:r>
              <a:rPr dirty="0" err="1"/>
              <a:t>alex+caf</a:t>
            </a:r>
            <a:r>
              <a:rPr dirty="0"/>
              <a:t>_=</a:t>
            </a:r>
            <a:r>
              <a:rPr dirty="0" err="1"/>
              <a:t>alex.smola</a:t>
            </a:r>
            <a:r>
              <a:rPr dirty="0"/>
              <a:t>=</a:t>
            </a:r>
            <a:r>
              <a:rPr u="sng" dirty="0">
                <a:solidFill>
                  <a:srgbClr val="686CEA"/>
                </a:solidFill>
                <a:hlinkClick r:id="rId3"/>
              </a:rPr>
              <a:t>gmail.com@smola.org</a:t>
            </a:r>
            <a:r>
              <a:rPr dirty="0"/>
              <a:t>) client-</a:t>
            </a:r>
            <a:r>
              <a:rPr dirty="0" err="1"/>
              <a:t>ip</a:t>
            </a:r>
            <a:r>
              <a:rPr dirty="0"/>
              <a:t>=209.85.215.175;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Authentication-Results: </a:t>
            </a:r>
            <a:r>
              <a:rPr dirty="0" err="1"/>
              <a:t>mx.google.com</a:t>
            </a:r>
            <a:r>
              <a:rPr dirty="0"/>
              <a:t>; </a:t>
            </a:r>
            <a:r>
              <a:rPr dirty="0" err="1"/>
              <a:t>spf</a:t>
            </a:r>
            <a:r>
              <a:rPr dirty="0"/>
              <a:t>=neutral (</a:t>
            </a:r>
            <a:r>
              <a:rPr dirty="0" err="1"/>
              <a:t>google.com</a:t>
            </a:r>
            <a:r>
              <a:rPr dirty="0"/>
              <a:t>: 209.85.215.175 is neither permitted nor denied by best guess record for domain of </a:t>
            </a:r>
            <a:r>
              <a:rPr dirty="0" err="1"/>
              <a:t>alex+caf</a:t>
            </a:r>
            <a:r>
              <a:rPr dirty="0"/>
              <a:t>_=</a:t>
            </a:r>
            <a:r>
              <a:rPr dirty="0" err="1"/>
              <a:t>alex.smola</a:t>
            </a:r>
            <a:r>
              <a:rPr dirty="0"/>
              <a:t>=</a:t>
            </a:r>
            <a:r>
              <a:rPr u="sng" dirty="0">
                <a:solidFill>
                  <a:srgbClr val="686CEA"/>
                </a:solidFill>
                <a:hlinkClick r:id="rId3"/>
              </a:rPr>
              <a:t>gmail.com@smola.org</a:t>
            </a:r>
            <a:r>
              <a:rPr dirty="0"/>
              <a:t>) </a:t>
            </a:r>
            <a:r>
              <a:rPr dirty="0" err="1"/>
              <a:t>smtp.mail</a:t>
            </a:r>
            <a:r>
              <a:rPr dirty="0"/>
              <a:t>=</a:t>
            </a:r>
            <a:r>
              <a:rPr dirty="0" err="1"/>
              <a:t>alex+caf</a:t>
            </a:r>
            <a:r>
              <a:rPr dirty="0"/>
              <a:t>_=</a:t>
            </a:r>
            <a:r>
              <a:rPr dirty="0" err="1"/>
              <a:t>alex.smola</a:t>
            </a:r>
            <a:r>
              <a:rPr dirty="0"/>
              <a:t>=</a:t>
            </a:r>
            <a:r>
              <a:rPr u="sng" dirty="0">
                <a:solidFill>
                  <a:srgbClr val="686CEA"/>
                </a:solidFill>
                <a:hlinkClick r:id="rId3"/>
              </a:rPr>
              <a:t>gmail.com@smola.org</a:t>
            </a:r>
            <a:r>
              <a:rPr dirty="0"/>
              <a:t>; </a:t>
            </a:r>
            <a:r>
              <a:rPr dirty="0" err="1"/>
              <a:t>dkim</a:t>
            </a:r>
            <a:r>
              <a:rPr dirty="0"/>
              <a:t>=pass (test mode) </a:t>
            </a:r>
            <a:r>
              <a:rPr dirty="0" err="1"/>
              <a:t>header.i</a:t>
            </a:r>
            <a:r>
              <a:rPr dirty="0"/>
              <a:t>=@</a:t>
            </a:r>
            <a:r>
              <a:rPr dirty="0" err="1"/>
              <a:t>googlemail.com</a:t>
            </a:r>
            <a:endParaRPr dirty="0"/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by eaal1 with SMTP id l1so15092746eaa.6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for &lt;</a:t>
            </a:r>
            <a:r>
              <a:rPr u="sng" dirty="0">
                <a:solidFill>
                  <a:srgbClr val="686CEA"/>
                </a:solidFill>
                <a:hlinkClick r:id="rId2"/>
              </a:rPr>
              <a:t>alex.smola@gmail.com</a:t>
            </a:r>
            <a:r>
              <a:rPr dirty="0"/>
              <a:t>&gt;; Tue, 03 Jan 2012 14:17:51 -0800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by 10.205.135.18 with SMTP id ie18mr5325064bkc.72.1325629071362;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Tue, 03 Jan 2012 14:17:51 -0800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X-Forwarded-To: </a:t>
            </a:r>
            <a:r>
              <a:rPr u="sng" dirty="0">
                <a:solidFill>
                  <a:srgbClr val="686CEA"/>
                </a:solidFill>
                <a:hlinkClick r:id="rId2"/>
              </a:rPr>
              <a:t>alex.smola@gmail.com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X-Forwarded-For: </a:t>
            </a:r>
            <a:r>
              <a:rPr u="sng" dirty="0">
                <a:solidFill>
                  <a:srgbClr val="686CEA"/>
                </a:solidFill>
                <a:hlinkClick r:id="rId4"/>
              </a:rPr>
              <a:t>alex@smola.org</a:t>
            </a:r>
            <a:r>
              <a:rPr dirty="0"/>
              <a:t> </a:t>
            </a:r>
            <a:r>
              <a:rPr u="sng" dirty="0">
                <a:solidFill>
                  <a:srgbClr val="686CEA"/>
                </a:solidFill>
                <a:hlinkClick r:id="rId2"/>
              </a:rPr>
              <a:t>alex.smola@gmail.com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Delivered-To: </a:t>
            </a:r>
            <a:r>
              <a:rPr u="sng" dirty="0">
                <a:solidFill>
                  <a:srgbClr val="686CEA"/>
                </a:solidFill>
                <a:hlinkClick r:id="rId4"/>
              </a:rPr>
              <a:t>alex@smola.org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by 10.204.65.198 with SMTP id k6cs206093bki;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Tue, 3 Jan 2012 14:17:50 -0800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by 10.52.88.179 with SMTP id bh19mr10729402vdb.38.1325629068795;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Tue, 03 Jan 2012 14:17:48 -0800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Return-Path: &lt;</a:t>
            </a:r>
            <a:r>
              <a:rPr u="sng" dirty="0">
                <a:solidFill>
                  <a:srgbClr val="686CEA"/>
                </a:solidFill>
                <a:hlinkClick r:id="rId5"/>
              </a:rPr>
              <a:t>althoff.tim@googlemail.com</a:t>
            </a:r>
            <a:r>
              <a:rPr dirty="0"/>
              <a:t>&gt;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from mail-vx0-f179.google.com (mail-vx0-f179.google.com [209.85.220.179])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by </a:t>
            </a:r>
            <a:r>
              <a:rPr dirty="0" err="1"/>
              <a:t>mx.google.com</a:t>
            </a:r>
            <a:r>
              <a:rPr dirty="0"/>
              <a:t> with ESMTPS id dt4si11767074vdb.93.2012.01.03.14.17.48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(version=TLSv1/SSLv3 cipher=OTHER);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Tue, 03 Jan 2012 14:17:48 -0800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Received-SPF: pass (</a:t>
            </a:r>
            <a:r>
              <a:rPr dirty="0" err="1"/>
              <a:t>google.com</a:t>
            </a:r>
            <a:r>
              <a:rPr dirty="0"/>
              <a:t>: domain of </a:t>
            </a:r>
            <a:r>
              <a:rPr u="sng" dirty="0">
                <a:solidFill>
                  <a:srgbClr val="686CEA"/>
                </a:solidFill>
                <a:hlinkClick r:id="rId5"/>
              </a:rPr>
              <a:t>althoff.tim@googlemail.com</a:t>
            </a:r>
            <a:r>
              <a:rPr dirty="0"/>
              <a:t> designates 209.85.220.179 as permitted sender) client-</a:t>
            </a:r>
            <a:r>
              <a:rPr dirty="0" err="1"/>
              <a:t>ip</a:t>
            </a:r>
            <a:r>
              <a:rPr dirty="0"/>
              <a:t>=209.85.220.179;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by vcbf13 with SMTP id f13so11295098vcb.10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for &lt;</a:t>
            </a:r>
            <a:r>
              <a:rPr u="sng" dirty="0">
                <a:solidFill>
                  <a:srgbClr val="686CEA"/>
                </a:solidFill>
                <a:hlinkClick r:id="rId4"/>
              </a:rPr>
              <a:t>alex@smola.org</a:t>
            </a:r>
            <a:r>
              <a:rPr dirty="0"/>
              <a:t>&gt;; Tue, 03 Jan 2012 14:17:48 -0800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DKIM-Signature: v=1; a=rsa-sha256; c=relaxed/relaxed;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d=</a:t>
            </a:r>
            <a:r>
              <a:rPr dirty="0" err="1"/>
              <a:t>googlemail.com</a:t>
            </a:r>
            <a:r>
              <a:rPr dirty="0"/>
              <a:t>; s=gamma;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h=mime-version:sender:date:x-google-sender-auth:message-id:subject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 :</a:t>
            </a:r>
            <a:r>
              <a:rPr dirty="0" err="1"/>
              <a:t>from:to:content-type</a:t>
            </a:r>
            <a:r>
              <a:rPr dirty="0"/>
              <a:t>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 err="1"/>
              <a:t>bh</a:t>
            </a:r>
            <a:r>
              <a:rPr dirty="0"/>
              <a:t>=WCbdZ5sXac25dpH02XcRyDOdts993hKwsAVXpGrFh0w=;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b=WK2B2+ExWnf/gvTkw6uUvKuP4XeoKnlJq3USYTm0RARK8dSFjyOQsIHeAP9Yssxp6O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 7ngGoTzYqd+ZsyJfvQcLAWp1PCJhG8AMcnqWkx0NMeoFvIp2HQooZwxSOCx5ZRgY+7qX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 uIbbdna4lUDXj6UFe16SpLDCkptd8OZ3gr7+o=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MIME-Version: 1.0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by 10.220.108.81 with SMTP id e17mr24104004vcp.67.1325629067787;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Tue, 03 Jan 2012 14:17:47 -0800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Sender: </a:t>
            </a:r>
            <a:r>
              <a:rPr u="sng" dirty="0">
                <a:solidFill>
                  <a:srgbClr val="686CEA"/>
                </a:solidFill>
                <a:hlinkClick r:id="rId5"/>
              </a:rPr>
              <a:t>althoff.tim@googlemail.com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Received: by 10.220.17.129 with HTTP; Tue, 3 Jan 2012 14:17:47 -0800 (PST)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Date: Tue, 3 Jan 2012 14:17:47 -0800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X-Google-Sender-</a:t>
            </a:r>
            <a:r>
              <a:rPr dirty="0" err="1"/>
              <a:t>Auth</a:t>
            </a:r>
            <a:r>
              <a:rPr dirty="0"/>
              <a:t>: 6bwi6D17HjZIkxOEol38NZzyeHs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Message-ID: &lt;</a:t>
            </a:r>
            <a:r>
              <a:rPr u="sng" dirty="0">
                <a:solidFill>
                  <a:srgbClr val="686CEA"/>
                </a:solidFill>
                <a:hlinkClick r:id="rId6"/>
              </a:rPr>
              <a:t>CAFJJHDGPBW+SdZg0MdAABiAKydDk9tpeMoDijYGjoGO-WC7osg@mail.gmail.com</a:t>
            </a:r>
            <a:r>
              <a:rPr dirty="0"/>
              <a:t>&gt;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Subject: CS 281B. Advanced Topics in Learning and Decision Making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From: Tim </a:t>
            </a:r>
            <a:r>
              <a:rPr dirty="0" err="1"/>
              <a:t>Althoff</a:t>
            </a:r>
            <a:r>
              <a:rPr dirty="0"/>
              <a:t> &lt;</a:t>
            </a:r>
            <a:r>
              <a:rPr u="sng" dirty="0">
                <a:solidFill>
                  <a:srgbClr val="686CEA"/>
                </a:solidFill>
                <a:hlinkClick r:id="rId7"/>
              </a:rPr>
              <a:t>althoff@eecs.berkeley.edu</a:t>
            </a:r>
            <a:r>
              <a:rPr dirty="0"/>
              <a:t>&gt;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To: </a:t>
            </a:r>
            <a:r>
              <a:rPr u="sng" dirty="0">
                <a:solidFill>
                  <a:srgbClr val="686CEA"/>
                </a:solidFill>
                <a:hlinkClick r:id="rId4"/>
              </a:rPr>
              <a:t>alex@smola.org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Content-Type: multipart/alternative; boundary=f46d043c7af4b07e8d04b5a7113a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--f46d043c7af4b07e8d04b5a7113a</a:t>
            </a:r>
          </a:p>
          <a:p>
            <a:pPr defTabSz="241101">
              <a:tabLst>
                <a:tab pos="177800" algn="l"/>
                <a:tab pos="368300" algn="l"/>
                <a:tab pos="558800" algn="l"/>
                <a:tab pos="749300" algn="l"/>
                <a:tab pos="927100" algn="l"/>
                <a:tab pos="1117600" algn="l"/>
                <a:tab pos="1308100" algn="l"/>
                <a:tab pos="1498600" algn="l"/>
                <a:tab pos="1676400" algn="l"/>
                <a:tab pos="1866900" algn="l"/>
                <a:tab pos="2057400" algn="l"/>
                <a:tab pos="2247900" algn="l"/>
              </a:tabLst>
              <a:defRPr sz="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Content-Type: text/plain; charset=ISO-8859-1</a:t>
            </a:r>
          </a:p>
        </p:txBody>
      </p:sp>
      <p:sp>
        <p:nvSpPr>
          <p:cNvPr id="308" name="Arrow"/>
          <p:cNvSpPr/>
          <p:nvPr/>
        </p:nvSpPr>
        <p:spPr>
          <a:xfrm>
            <a:off x="3594199" y="4976068"/>
            <a:ext cx="669727" cy="140643"/>
          </a:xfrm>
          <a:prstGeom prst="rightArrow">
            <a:avLst>
              <a:gd name="adj1" fmla="val 32000"/>
              <a:gd name="adj2" fmla="val 209524"/>
            </a:avLst>
          </a:prstGeom>
          <a:solidFill>
            <a:srgbClr val="FF4013"/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sp>
        <p:nvSpPr>
          <p:cNvPr id="309" name="this is a gross…"/>
          <p:cNvSpPr/>
          <p:nvPr/>
        </p:nvSpPr>
        <p:spPr>
          <a:xfrm>
            <a:off x="283464" y="361539"/>
            <a:ext cx="3318971" cy="361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6789" tIns="26789" rIns="26789" bIns="26789" anchor="ctr">
            <a:spAutoFit/>
          </a:bodyPr>
          <a:lstStyle/>
          <a:p>
            <a:pPr algn="ctr" defTabSz="308074">
              <a:defRPr sz="2000">
                <a:solidFill>
                  <a:srgbClr val="FF4013"/>
                </a:solidFill>
                <a:latin typeface="Futura"/>
                <a:ea typeface="Futura"/>
                <a:cs typeface="Futura"/>
                <a:sym typeface="Futura"/>
              </a:defRPr>
            </a:pPr>
            <a:r>
              <a:rPr lang="ja-JP" altLang="en-US"/>
              <a:t>简化模型</a:t>
            </a:r>
            <a:endParaRPr dirty="0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pam probability"/>
          <p:cNvSpPr/>
          <p:nvPr/>
        </p:nvSpPr>
        <p:spPr>
          <a:xfrm>
            <a:off x="5156844" y="3153271"/>
            <a:ext cx="2022476" cy="5242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3" y="0"/>
                </a:moveTo>
                <a:cubicBezTo>
                  <a:pt x="643" y="0"/>
                  <a:pt x="0" y="2479"/>
                  <a:pt x="0" y="5527"/>
                </a:cubicBezTo>
                <a:lnTo>
                  <a:pt x="0" y="9108"/>
                </a:lnTo>
                <a:cubicBezTo>
                  <a:pt x="0" y="10221"/>
                  <a:pt x="107" y="11200"/>
                  <a:pt x="254" y="12067"/>
                </a:cubicBezTo>
                <a:lnTo>
                  <a:pt x="178" y="21600"/>
                </a:lnTo>
                <a:lnTo>
                  <a:pt x="1725" y="14618"/>
                </a:lnTo>
                <a:lnTo>
                  <a:pt x="20172" y="14618"/>
                </a:lnTo>
                <a:cubicBezTo>
                  <a:pt x="20962" y="14618"/>
                  <a:pt x="21600" y="12155"/>
                  <a:pt x="21600" y="9108"/>
                </a:cubicBezTo>
                <a:lnTo>
                  <a:pt x="21600" y="5527"/>
                </a:lnTo>
                <a:cubicBezTo>
                  <a:pt x="21600" y="2479"/>
                  <a:pt x="20962" y="0"/>
                  <a:pt x="20172" y="0"/>
                </a:cubicBezTo>
                <a:lnTo>
                  <a:pt x="1433" y="0"/>
                </a:lnTo>
                <a:close/>
              </a:path>
            </a:pathLst>
          </a:custGeom>
          <a:solidFill>
            <a:srgbClr val="50A0E1">
              <a:alpha val="70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6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lang="ja-JP" altLang="en-US"/>
              <a:t>垃圾邮件概率</a:t>
            </a:r>
            <a:endParaRPr dirty="0"/>
          </a:p>
        </p:txBody>
      </p:sp>
      <p:sp>
        <p:nvSpPr>
          <p:cNvPr id="312" name="Naive NaiveBayes Classifi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朴素贝叶斯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垃圾邮件（</a:t>
            </a:r>
            <a:r>
              <a:rPr lang="en-US" altLang="zh-CN" dirty="0"/>
              <a:t>spam</a:t>
            </a:r>
            <a:r>
              <a:rPr lang="zh-CN" altLang="en-US" dirty="0"/>
              <a:t>）过滤器</a:t>
            </a:r>
            <a:endParaRPr dirty="0"/>
          </a:p>
        </p:txBody>
      </p:sp>
      <p:sp>
        <p:nvSpPr>
          <p:cNvPr id="313" name="Two classes (spam/ham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两类</a:t>
            </a:r>
            <a:r>
              <a:rPr lang="zh-CN" altLang="en-US" dirty="0"/>
              <a:t> （</a:t>
            </a:r>
            <a:r>
              <a:rPr lang="en-US" dirty="0"/>
              <a:t>spam/ham</a:t>
            </a:r>
            <a:r>
              <a:rPr lang="zh-CN" altLang="en-US" dirty="0"/>
              <a:t>）</a:t>
            </a:r>
            <a:endParaRPr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特征</a:t>
            </a:r>
            <a:r>
              <a:rPr lang="zh-CN" altLang="en-US" dirty="0"/>
              <a:t> （</a:t>
            </a:r>
            <a:r>
              <a:rPr lang="ja-JP" altLang="en-US"/>
              <a:t>如出现</a:t>
            </a:r>
            <a:r>
              <a:rPr lang="en-US" dirty="0"/>
              <a:t>$$$</a:t>
            </a:r>
            <a:r>
              <a:rPr lang="zh-CN" altLang="en-US" dirty="0"/>
              <a:t>）</a:t>
            </a:r>
            <a:endParaRPr lang="en-US"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最简模型</a:t>
            </a:r>
            <a:endParaRPr lang="en-US" altLang="ja-JP" dirty="0"/>
          </a:p>
          <a:p>
            <a:pPr marL="1040731" lvl="1" indent="-240631"/>
            <a:r>
              <a:rPr lang="ja-JP" altLang="en-US"/>
              <a:t>计算垃圾</a:t>
            </a:r>
            <a:r>
              <a:rPr lang="en-US" altLang="zh-CN" dirty="0"/>
              <a:t>/</a:t>
            </a:r>
            <a:r>
              <a:rPr lang="ja-JP" altLang="en-US"/>
              <a:t>非垃圾邮件特征的出现次数</a:t>
            </a:r>
            <a:endParaRPr lang="en-US" altLang="ja-JP" dirty="0"/>
          </a:p>
          <a:p>
            <a:pPr marL="1040731" lvl="1" indent="-240631"/>
            <a:r>
              <a:rPr lang="ja-JP" altLang="en-US"/>
              <a:t>计算垃圾</a:t>
            </a:r>
            <a:r>
              <a:rPr lang="en-US" altLang="zh-CN" dirty="0"/>
              <a:t>/</a:t>
            </a:r>
            <a:r>
              <a:rPr lang="ja-JP" altLang="en-US"/>
              <a:t>非垃圾邮件</a:t>
            </a:r>
            <a:endParaRPr dirty="0"/>
          </a:p>
        </p:txBody>
      </p:sp>
      <p:pic>
        <p:nvPicPr>
          <p:cNvPr id="314" name="droppedImage.pdf" descr="dropped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753" y="3508226"/>
            <a:ext cx="4554141" cy="582663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feature probability"/>
          <p:cNvSpPr/>
          <p:nvPr/>
        </p:nvSpPr>
        <p:spPr>
          <a:xfrm>
            <a:off x="859536" y="3213546"/>
            <a:ext cx="1930099" cy="4671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97" y="0"/>
                </a:moveTo>
                <a:cubicBezTo>
                  <a:pt x="537" y="0"/>
                  <a:pt x="0" y="2782"/>
                  <a:pt x="0" y="6203"/>
                </a:cubicBezTo>
                <a:lnTo>
                  <a:pt x="0" y="10222"/>
                </a:lnTo>
                <a:cubicBezTo>
                  <a:pt x="0" y="13643"/>
                  <a:pt x="537" y="16406"/>
                  <a:pt x="1197" y="16406"/>
                </a:cubicBezTo>
                <a:lnTo>
                  <a:pt x="18102" y="16406"/>
                </a:lnTo>
                <a:cubicBezTo>
                  <a:pt x="18285" y="16406"/>
                  <a:pt x="18453" y="16165"/>
                  <a:pt x="18608" y="15782"/>
                </a:cubicBezTo>
                <a:lnTo>
                  <a:pt x="21600" y="21600"/>
                </a:lnTo>
                <a:lnTo>
                  <a:pt x="19299" y="10240"/>
                </a:lnTo>
                <a:lnTo>
                  <a:pt x="19299" y="10222"/>
                </a:lnTo>
                <a:lnTo>
                  <a:pt x="19299" y="6203"/>
                </a:lnTo>
                <a:cubicBezTo>
                  <a:pt x="19299" y="2782"/>
                  <a:pt x="18762" y="0"/>
                  <a:pt x="18102" y="0"/>
                </a:cubicBezTo>
                <a:lnTo>
                  <a:pt x="1197" y="0"/>
                </a:lnTo>
                <a:close/>
              </a:path>
            </a:pathLst>
          </a:custGeom>
          <a:solidFill>
            <a:srgbClr val="50A0E1">
              <a:alpha val="70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16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lang="ja-JP" altLang="en-US"/>
              <a:t>特征概率</a:t>
            </a:r>
            <a:endParaRPr dirty="0"/>
          </a:p>
        </p:txBody>
      </p:sp>
      <p:pic>
        <p:nvPicPr>
          <p:cNvPr id="316" name="droppedImage.pdf" descr="dropped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760" y="4224833"/>
            <a:ext cx="5826623" cy="6697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LightningBoltTatoo_400x400.tiff" descr="LightningBoltTatoo_400x400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894" y="852004"/>
            <a:ext cx="2819550" cy="2819550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Naive NaiveBayes Classifi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朴素贝叶斯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垃圾邮件（</a:t>
            </a:r>
            <a:r>
              <a:rPr lang="en-US" altLang="zh-CN" dirty="0"/>
              <a:t>spam</a:t>
            </a:r>
            <a:r>
              <a:rPr lang="zh-CN" altLang="en-US" dirty="0"/>
              <a:t>）过滤器</a:t>
            </a:r>
            <a:endParaRPr dirty="0"/>
          </a:p>
        </p:txBody>
      </p:sp>
      <p:pic>
        <p:nvPicPr>
          <p:cNvPr id="320" name="droppedImage.pdf" descr="dropped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630" y="4012759"/>
            <a:ext cx="5826622" cy="669727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what if n(i,y)=0?"/>
          <p:cNvSpPr/>
          <p:nvPr/>
        </p:nvSpPr>
        <p:spPr>
          <a:xfrm>
            <a:off x="540667" y="2512571"/>
            <a:ext cx="2820592" cy="1475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27" y="0"/>
                </a:moveTo>
                <a:cubicBezTo>
                  <a:pt x="461" y="0"/>
                  <a:pt x="0" y="881"/>
                  <a:pt x="0" y="1964"/>
                </a:cubicBezTo>
                <a:lnTo>
                  <a:pt x="0" y="12750"/>
                </a:lnTo>
                <a:cubicBezTo>
                  <a:pt x="0" y="13833"/>
                  <a:pt x="461" y="14708"/>
                  <a:pt x="1027" y="14708"/>
                </a:cubicBezTo>
                <a:lnTo>
                  <a:pt x="17950" y="14708"/>
                </a:lnTo>
                <a:cubicBezTo>
                  <a:pt x="17991" y="14708"/>
                  <a:pt x="18026" y="14676"/>
                  <a:pt x="18065" y="14667"/>
                </a:cubicBezTo>
                <a:lnTo>
                  <a:pt x="21600" y="21600"/>
                </a:lnTo>
                <a:lnTo>
                  <a:pt x="18904" y="13424"/>
                </a:lnTo>
                <a:cubicBezTo>
                  <a:pt x="18945" y="13211"/>
                  <a:pt x="18977" y="12989"/>
                  <a:pt x="18977" y="12750"/>
                </a:cubicBezTo>
                <a:lnTo>
                  <a:pt x="18977" y="1964"/>
                </a:lnTo>
                <a:cubicBezTo>
                  <a:pt x="18977" y="881"/>
                  <a:pt x="18516" y="0"/>
                  <a:pt x="17950" y="0"/>
                </a:cubicBezTo>
                <a:lnTo>
                  <a:pt x="1027" y="0"/>
                </a:lnTo>
                <a:close/>
              </a:path>
            </a:pathLst>
          </a:custGeom>
          <a:solidFill>
            <a:srgbClr val="FF401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lang="ja-JP" altLang="en-US"/>
              <a:t>如果</a:t>
            </a:r>
            <a:r>
              <a:rPr lang="zh-CN" altLang="en-US" dirty="0"/>
              <a:t> </a:t>
            </a:r>
            <a:r>
              <a:rPr dirty="0"/>
              <a:t>n(</a:t>
            </a:r>
            <a:r>
              <a:rPr dirty="0" err="1"/>
              <a:t>i,y</a:t>
            </a:r>
            <a:r>
              <a:rPr dirty="0"/>
              <a:t>)=0</a:t>
            </a:r>
            <a:r>
              <a:rPr lang="zh-CN" altLang="en-US" dirty="0"/>
              <a:t>？</a:t>
            </a:r>
            <a:endParaRPr dirty="0"/>
          </a:p>
        </p:txBody>
      </p:sp>
      <p:sp>
        <p:nvSpPr>
          <p:cNvPr id="322" name="what if n(i,y)=n(y)?"/>
          <p:cNvSpPr/>
          <p:nvPr/>
        </p:nvSpPr>
        <p:spPr>
          <a:xfrm>
            <a:off x="3621409" y="1856239"/>
            <a:ext cx="2672161" cy="2168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4" y="0"/>
                </a:moveTo>
                <a:cubicBezTo>
                  <a:pt x="486" y="0"/>
                  <a:pt x="0" y="599"/>
                  <a:pt x="0" y="1336"/>
                </a:cubicBezTo>
                <a:lnTo>
                  <a:pt x="0" y="8672"/>
                </a:lnTo>
                <a:cubicBezTo>
                  <a:pt x="0" y="9408"/>
                  <a:pt x="486" y="10004"/>
                  <a:pt x="1084" y="10004"/>
                </a:cubicBezTo>
                <a:lnTo>
                  <a:pt x="16807" y="10004"/>
                </a:lnTo>
                <a:lnTo>
                  <a:pt x="17346" y="21600"/>
                </a:lnTo>
                <a:lnTo>
                  <a:pt x="17888" y="10004"/>
                </a:lnTo>
                <a:lnTo>
                  <a:pt x="20519" y="10004"/>
                </a:lnTo>
                <a:cubicBezTo>
                  <a:pt x="21117" y="10004"/>
                  <a:pt x="21600" y="9408"/>
                  <a:pt x="21600" y="8672"/>
                </a:cubicBezTo>
                <a:lnTo>
                  <a:pt x="21600" y="1336"/>
                </a:lnTo>
                <a:cubicBezTo>
                  <a:pt x="21600" y="599"/>
                  <a:pt x="21117" y="0"/>
                  <a:pt x="20519" y="0"/>
                </a:cubicBezTo>
                <a:lnTo>
                  <a:pt x="1084" y="0"/>
                </a:lnTo>
                <a:close/>
              </a:path>
            </a:pathLst>
          </a:custGeom>
          <a:solidFill>
            <a:srgbClr val="FF401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lang="ja-JP" altLang="en-US"/>
              <a:t>如果</a:t>
            </a:r>
            <a:r>
              <a:rPr lang="zh-CN" altLang="en-US" dirty="0"/>
              <a:t> </a:t>
            </a:r>
            <a:r>
              <a:rPr dirty="0"/>
              <a:t>n(</a:t>
            </a:r>
            <a:r>
              <a:rPr dirty="0" err="1"/>
              <a:t>i,y</a:t>
            </a:r>
            <a:r>
              <a:rPr dirty="0"/>
              <a:t>)=n(y)</a:t>
            </a:r>
            <a:r>
              <a:rPr lang="zh-CN" altLang="en-US" dirty="0"/>
              <a:t> ？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" grpId="1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For each document (x,y) d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11755" indent="-211755" defTabSz="402336">
              <a:buSzPct val="100000"/>
              <a:buChar char="•"/>
              <a:defRPr sz="2112"/>
            </a:pPr>
            <a:r>
              <a:rPr lang="ja-JP" altLang="en-US"/>
              <a:t>对于每一个文档</a:t>
            </a:r>
            <a:r>
              <a:rPr lang="zh-CN" altLang="en-US" dirty="0"/>
              <a:t> （</a:t>
            </a:r>
            <a:r>
              <a:rPr dirty="0"/>
              <a:t>x</a:t>
            </a:r>
            <a:r>
              <a:rPr lang="zh-CN" altLang="en-US" dirty="0"/>
              <a:t>，</a:t>
            </a:r>
            <a:r>
              <a:rPr dirty="0"/>
              <a:t>y</a:t>
            </a:r>
            <a:r>
              <a:rPr lang="zh-CN" altLang="en-US" dirty="0"/>
              <a:t>）：</a:t>
            </a:r>
            <a:endParaRPr dirty="0"/>
          </a:p>
          <a:p>
            <a:pPr marL="547035" lvl="1" indent="-211755" defTabSz="402336">
              <a:defRPr sz="2112"/>
            </a:pPr>
            <a:r>
              <a:rPr lang="ja-JP" altLang="en-US"/>
              <a:t>对于每个</a:t>
            </a:r>
            <a:r>
              <a:rPr lang="zh-CN" altLang="en-US" dirty="0"/>
              <a:t> </a:t>
            </a:r>
            <a:r>
              <a:rPr lang="en-US" altLang="ja-JP" dirty="0"/>
              <a:t>y</a:t>
            </a:r>
            <a:r>
              <a:rPr lang="zh-CN" altLang="en-US" dirty="0"/>
              <a:t>，</a:t>
            </a:r>
            <a:r>
              <a:rPr lang="ja-JP" altLang="en-US"/>
              <a:t>标签计数 </a:t>
            </a:r>
            <a:endParaRPr lang="en-US" altLang="ja-JP" dirty="0"/>
          </a:p>
          <a:p>
            <a:pPr marL="547035" lvl="1" indent="-211755" defTabSz="402336">
              <a:defRPr sz="2112"/>
            </a:pPr>
            <a:r>
              <a:rPr lang="ja-JP" altLang="en-US"/>
              <a:t>对于每个</a:t>
            </a:r>
            <a:r>
              <a:rPr lang="zh-CN" altLang="en-US" dirty="0"/>
              <a:t> </a:t>
            </a:r>
            <a:r>
              <a:rPr dirty="0"/>
              <a:t>x</a:t>
            </a:r>
            <a:r>
              <a:rPr baseline="-5999" dirty="0"/>
              <a:t>i</a:t>
            </a:r>
            <a:endParaRPr dirty="0"/>
          </a:p>
          <a:p>
            <a:pPr marL="882315" lvl="2" indent="-211755" defTabSz="402336">
              <a:defRPr sz="2112"/>
            </a:pPr>
            <a:r>
              <a:rPr lang="ja-JP" altLang="en-US"/>
              <a:t>汇总统计 </a:t>
            </a:r>
            <a:r>
              <a:rPr lang="zh-CN" altLang="en-US" dirty="0"/>
              <a:t>（</a:t>
            </a:r>
            <a:r>
              <a:rPr dirty="0"/>
              <a:t>x</a:t>
            </a:r>
            <a:r>
              <a:rPr baseline="-5999" dirty="0"/>
              <a:t>i</a:t>
            </a:r>
            <a:r>
              <a:rPr dirty="0"/>
              <a:t>, y</a:t>
            </a:r>
            <a:r>
              <a:rPr lang="zh-CN" altLang="en-US" dirty="0"/>
              <a:t>）</a:t>
            </a:r>
            <a:endParaRPr lang="en-US" dirty="0"/>
          </a:p>
          <a:p>
            <a:pPr marL="211755" indent="-211755" defTabSz="402336">
              <a:buSzPct val="100000"/>
              <a:buChar char="•"/>
              <a:defRPr sz="2112"/>
            </a:pPr>
            <a:r>
              <a:rPr lang="ja-JP" altLang="en-US"/>
              <a:t>对于每个</a:t>
            </a:r>
            <a:r>
              <a:rPr lang="zh-CN" altLang="en-US" dirty="0"/>
              <a:t> </a:t>
            </a:r>
            <a:r>
              <a:rPr lang="en-US" altLang="ja-JP" dirty="0"/>
              <a:t>y</a:t>
            </a:r>
            <a:r>
              <a:rPr lang="zh-CN" altLang="en-US" dirty="0"/>
              <a:t>，</a:t>
            </a:r>
            <a:r>
              <a:rPr lang="ja-JP" altLang="en-US"/>
              <a:t>估量概率</a:t>
            </a:r>
            <a:r>
              <a:rPr lang="zh-CN" altLang="en-US" dirty="0"/>
              <a:t> </a:t>
            </a:r>
            <a:r>
              <a:rPr lang="en-US" dirty="0"/>
              <a:t>p(y)</a:t>
            </a:r>
          </a:p>
          <a:p>
            <a:pPr marL="211755" indent="-211755" defTabSz="402336">
              <a:buSzPct val="100000"/>
              <a:buChar char="•"/>
              <a:defRPr sz="2112"/>
            </a:pPr>
            <a:r>
              <a:rPr lang="ja-JP" altLang="en-US"/>
              <a:t>对于每对</a:t>
            </a:r>
            <a:r>
              <a:rPr lang="zh-CN" altLang="en-US" dirty="0"/>
              <a:t>（</a:t>
            </a:r>
            <a:r>
              <a:rPr dirty="0"/>
              <a:t>x</a:t>
            </a:r>
            <a:r>
              <a:rPr baseline="-5999" dirty="0"/>
              <a:t>i</a:t>
            </a:r>
            <a:r>
              <a:rPr lang="zh-CN" altLang="en-US" baseline="-5999" dirty="0"/>
              <a:t>，</a:t>
            </a:r>
            <a:r>
              <a:rPr dirty="0"/>
              <a:t>y</a:t>
            </a:r>
            <a:r>
              <a:rPr lang="zh-CN" altLang="en-US" dirty="0"/>
              <a:t>）：</a:t>
            </a:r>
            <a:br>
              <a:rPr dirty="0"/>
            </a:br>
            <a:r>
              <a:rPr lang="ja-JP" altLang="en-US"/>
              <a:t>估量概率</a:t>
            </a:r>
            <a:r>
              <a:rPr dirty="0"/>
              <a:t>p</a:t>
            </a:r>
            <a:r>
              <a:rPr lang="en-US" dirty="0"/>
              <a:t>(</a:t>
            </a:r>
            <a:r>
              <a:rPr dirty="0" err="1"/>
              <a:t>x</a:t>
            </a:r>
            <a:r>
              <a:rPr baseline="-5999" dirty="0" err="1"/>
              <a:t>i</a:t>
            </a:r>
            <a:r>
              <a:rPr dirty="0" err="1"/>
              <a:t>|y</a:t>
            </a:r>
            <a:r>
              <a:rPr dirty="0"/>
              <a:t>), e.g. </a:t>
            </a:r>
            <a:r>
              <a:rPr dirty="0" err="1"/>
              <a:t>Parzen</a:t>
            </a:r>
            <a:r>
              <a:rPr lang="ja-JP" altLang="en-US"/>
              <a:t>窗估计</a:t>
            </a:r>
            <a:r>
              <a:rPr dirty="0"/>
              <a:t>, </a:t>
            </a:r>
            <a:r>
              <a:rPr lang="ja-JP" altLang="en-US"/>
              <a:t>指数族</a:t>
            </a:r>
            <a:r>
              <a:rPr lang="zh-CN" altLang="en-US" dirty="0"/>
              <a:t> （</a:t>
            </a:r>
            <a:r>
              <a:rPr lang="ja-JP" altLang="en-US"/>
              <a:t>高斯</a:t>
            </a:r>
            <a:r>
              <a:rPr dirty="0"/>
              <a:t>, Laplace, </a:t>
            </a:r>
            <a:r>
              <a:rPr lang="ja-JP" altLang="en-US"/>
              <a:t>泊松分布</a:t>
            </a:r>
            <a:r>
              <a:rPr dirty="0"/>
              <a:t>, ...</a:t>
            </a:r>
            <a:r>
              <a:rPr lang="zh-CN" altLang="en-US" dirty="0"/>
              <a:t>）</a:t>
            </a:r>
            <a:r>
              <a:rPr dirty="0"/>
              <a:t>, </a:t>
            </a:r>
            <a:r>
              <a:rPr lang="ja-JP" altLang="en-US"/>
              <a:t>混合分布</a:t>
            </a:r>
            <a:endParaRPr dirty="0"/>
          </a:p>
          <a:p>
            <a:pPr marL="211755" indent="-211755" defTabSz="402336">
              <a:buSzPct val="100000"/>
              <a:buChar char="•"/>
              <a:defRPr sz="2112"/>
            </a:pPr>
            <a:r>
              <a:rPr lang="ja-JP" altLang="en-US"/>
              <a:t>对于每个新的变量</a:t>
            </a:r>
            <a:r>
              <a:rPr lang="zh-CN" altLang="en-US" dirty="0"/>
              <a:t>，</a:t>
            </a:r>
            <a:r>
              <a:rPr lang="ja-JP" altLang="en-US"/>
              <a:t>计算</a:t>
            </a:r>
            <a:endParaRPr dirty="0"/>
          </a:p>
        </p:txBody>
      </p:sp>
      <p:sp>
        <p:nvSpPr>
          <p:cNvPr id="325" name="Simple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简易模型</a:t>
            </a:r>
            <a:endParaRPr dirty="0"/>
          </a:p>
        </p:txBody>
      </p:sp>
      <p:pic>
        <p:nvPicPr>
          <p:cNvPr id="326" name="droppedImage.pdf" descr="dropped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511" y="4153495"/>
            <a:ext cx="2501782" cy="569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Rectangle"/>
          <p:cNvSpPr/>
          <p:nvPr/>
        </p:nvSpPr>
        <p:spPr>
          <a:xfrm>
            <a:off x="-38100" y="-89297"/>
            <a:ext cx="9464279" cy="5322094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0"/>
            <a:ext cx="342900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Floating point numbers (FP64)…"/>
          <p:cNvSpPr txBox="1">
            <a:spLocks noGrp="1"/>
          </p:cNvSpPr>
          <p:nvPr>
            <p:ph type="body" idx="1"/>
          </p:nvPr>
        </p:nvSpPr>
        <p:spPr>
          <a:xfrm>
            <a:off x="340592" y="895031"/>
            <a:ext cx="8205304" cy="3553928"/>
          </a:xfrm>
          <a:prstGeom prst="rect">
            <a:avLst/>
          </a:prstGeom>
        </p:spPr>
        <p:txBody>
          <a:bodyPr/>
          <a:lstStyle/>
          <a:p>
            <a:pPr marL="200526" indent="-200526">
              <a:buSzPct val="100000"/>
              <a:buChar char="•"/>
            </a:pPr>
            <a:r>
              <a:rPr lang="ja-JP" altLang="en-US"/>
              <a:t>浮点数字</a:t>
            </a:r>
            <a:r>
              <a:rPr lang="zh-CN" altLang="en-US" dirty="0"/>
              <a:t>（</a:t>
            </a:r>
            <a:r>
              <a:rPr dirty="0"/>
              <a:t>FP64</a:t>
            </a:r>
            <a:r>
              <a:rPr lang="zh-CN" altLang="en-US" dirty="0"/>
              <a:t>）</a:t>
            </a: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endParaRPr dirty="0"/>
          </a:p>
          <a:p>
            <a:pPr marL="200526" indent="-200526">
              <a:buSzPct val="100000"/>
              <a:buChar char="•"/>
            </a:pPr>
            <a:r>
              <a:rPr lang="ja-JP" altLang="en-US"/>
              <a:t>概率可能非常小</a:t>
            </a:r>
            <a:r>
              <a:rPr dirty="0"/>
              <a:t>. </a:t>
            </a:r>
            <a:br>
              <a:rPr dirty="0"/>
            </a:br>
            <a:r>
              <a:rPr lang="ja-JP" altLang="en-US"/>
              <a:t>特别是许多较小概率相乘。</a:t>
            </a:r>
            <a:r>
              <a:rPr dirty="0">
                <a:solidFill>
                  <a:srgbClr val="E32400"/>
                </a:solidFill>
              </a:rPr>
              <a:t> </a:t>
            </a:r>
            <a:r>
              <a:rPr lang="ja-JP" altLang="en-US">
                <a:solidFill>
                  <a:srgbClr val="E32400"/>
                </a:solidFill>
              </a:rPr>
              <a:t>下溢</a:t>
            </a:r>
            <a:r>
              <a:rPr dirty="0">
                <a:solidFill>
                  <a:srgbClr val="E32400"/>
                </a:solidFill>
              </a:rPr>
              <a:t>!</a:t>
            </a:r>
          </a:p>
          <a:p>
            <a:pPr marL="200526" indent="-200526">
              <a:buSzPct val="100000"/>
              <a:buChar char="•"/>
            </a:pPr>
            <a:r>
              <a:rPr lang="ja-JP" altLang="en-US"/>
              <a:t>数据存储在尾数中，而不是指数</a:t>
            </a:r>
            <a:endParaRPr dirty="0">
              <a:solidFill>
                <a:srgbClr val="E32400"/>
              </a:solidFill>
            </a:endParaRPr>
          </a:p>
        </p:txBody>
      </p:sp>
      <p:sp>
        <p:nvSpPr>
          <p:cNvPr id="332" name="Products of Probabilities in log-spa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对数空间中的概率乘积</a:t>
            </a:r>
            <a:endParaRPr dirty="0"/>
          </a:p>
        </p:txBody>
      </p:sp>
      <p:grpSp>
        <p:nvGrpSpPr>
          <p:cNvPr id="336" name="Group"/>
          <p:cNvGrpSpPr/>
          <p:nvPr/>
        </p:nvGrpSpPr>
        <p:grpSpPr>
          <a:xfrm>
            <a:off x="1754336" y="1451719"/>
            <a:ext cx="2015878" cy="321469"/>
            <a:chOff x="0" y="0"/>
            <a:chExt cx="2015876" cy="321468"/>
          </a:xfrm>
        </p:grpSpPr>
        <p:sp>
          <p:nvSpPr>
            <p:cNvPr id="333" name="52"/>
            <p:cNvSpPr/>
            <p:nvPr/>
          </p:nvSpPr>
          <p:spPr>
            <a:xfrm>
              <a:off x="0" y="0"/>
              <a:ext cx="1352848" cy="321469"/>
            </a:xfrm>
            <a:prstGeom prst="rect">
              <a:avLst/>
            </a:prstGeom>
            <a:solidFill>
              <a:srgbClr val="50A0E1">
                <a:alpha val="70000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 sz="14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lvl1pPr>
            </a:lstStyle>
            <a:p>
              <a:r>
                <a:t>52</a:t>
              </a:r>
            </a:p>
          </p:txBody>
        </p:sp>
        <p:sp>
          <p:nvSpPr>
            <p:cNvPr id="334" name="11"/>
            <p:cNvSpPr/>
            <p:nvPr/>
          </p:nvSpPr>
          <p:spPr>
            <a:xfrm>
              <a:off x="1352847" y="0"/>
              <a:ext cx="502296" cy="321469"/>
            </a:xfrm>
            <a:prstGeom prst="rect">
              <a:avLst/>
            </a:prstGeom>
            <a:solidFill>
              <a:srgbClr val="73FA79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 sz="14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lvl1pPr>
            </a:lstStyle>
            <a:p>
              <a:r>
                <a:t>11</a:t>
              </a:r>
            </a:p>
          </p:txBody>
        </p:sp>
        <p:sp>
          <p:nvSpPr>
            <p:cNvPr id="335" name="1"/>
            <p:cNvSpPr/>
            <p:nvPr/>
          </p:nvSpPr>
          <p:spPr>
            <a:xfrm>
              <a:off x="1855142" y="0"/>
              <a:ext cx="160735" cy="321469"/>
            </a:xfrm>
            <a:prstGeom prst="rect">
              <a:avLst/>
            </a:prstGeom>
            <a:solidFill>
              <a:srgbClr val="FF26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algn="ctr" defTabSz="308074">
                <a:defRPr sz="14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337" name="mantissa"/>
          <p:cNvSpPr/>
          <p:nvPr/>
        </p:nvSpPr>
        <p:spPr>
          <a:xfrm>
            <a:off x="930225" y="1726109"/>
            <a:ext cx="1667670" cy="505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6675" y="7567"/>
                </a:lnTo>
                <a:cubicBezTo>
                  <a:pt x="16524" y="7476"/>
                  <a:pt x="16376" y="7349"/>
                  <a:pt x="16213" y="7349"/>
                </a:cubicBezTo>
                <a:lnTo>
                  <a:pt x="1917" y="7349"/>
                </a:lnTo>
                <a:cubicBezTo>
                  <a:pt x="858" y="7349"/>
                  <a:pt x="0" y="9366"/>
                  <a:pt x="0" y="11858"/>
                </a:cubicBezTo>
                <a:lnTo>
                  <a:pt x="0" y="17079"/>
                </a:lnTo>
                <a:cubicBezTo>
                  <a:pt x="0" y="19571"/>
                  <a:pt x="858" y="21600"/>
                  <a:pt x="1917" y="21600"/>
                </a:cubicBezTo>
                <a:lnTo>
                  <a:pt x="16213" y="21600"/>
                </a:lnTo>
                <a:cubicBezTo>
                  <a:pt x="17273" y="21600"/>
                  <a:pt x="18135" y="19571"/>
                  <a:pt x="18135" y="17079"/>
                </a:cubicBezTo>
                <a:lnTo>
                  <a:pt x="18135" y="11858"/>
                </a:lnTo>
                <a:cubicBezTo>
                  <a:pt x="18135" y="11574"/>
                  <a:pt x="18085" y="11329"/>
                  <a:pt x="18063" y="11060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50A0E1">
              <a:alpha val="70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endParaRPr lang="en-US" altLang="ja-JP" dirty="0"/>
          </a:p>
          <a:p>
            <a:r>
              <a:rPr lang="ja-JP" altLang="en-US"/>
              <a:t>尾数</a:t>
            </a:r>
            <a:endParaRPr dirty="0"/>
          </a:p>
        </p:txBody>
      </p:sp>
      <p:sp>
        <p:nvSpPr>
          <p:cNvPr id="338" name="sign"/>
          <p:cNvSpPr/>
          <p:nvPr/>
        </p:nvSpPr>
        <p:spPr>
          <a:xfrm>
            <a:off x="3766392" y="1538542"/>
            <a:ext cx="1610279" cy="448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82" y="0"/>
                </a:moveTo>
                <a:cubicBezTo>
                  <a:pt x="9619" y="0"/>
                  <a:pt x="8956" y="890"/>
                  <a:pt x="8489" y="2234"/>
                </a:cubicBezTo>
                <a:lnTo>
                  <a:pt x="0" y="2139"/>
                </a:lnTo>
                <a:lnTo>
                  <a:pt x="7833" y="8747"/>
                </a:lnTo>
                <a:lnTo>
                  <a:pt x="7833" y="15145"/>
                </a:lnTo>
                <a:cubicBezTo>
                  <a:pt x="7833" y="18711"/>
                  <a:pt x="8974" y="21600"/>
                  <a:pt x="10382" y="21600"/>
                </a:cubicBezTo>
                <a:lnTo>
                  <a:pt x="19052" y="21600"/>
                </a:lnTo>
                <a:cubicBezTo>
                  <a:pt x="20460" y="21600"/>
                  <a:pt x="21600" y="18711"/>
                  <a:pt x="21600" y="15145"/>
                </a:cubicBezTo>
                <a:lnTo>
                  <a:pt x="21600" y="6455"/>
                </a:lnTo>
                <a:cubicBezTo>
                  <a:pt x="21600" y="2889"/>
                  <a:pt x="20460" y="0"/>
                  <a:pt x="19052" y="0"/>
                </a:cubicBezTo>
                <a:lnTo>
                  <a:pt x="10382" y="0"/>
                </a:lnTo>
                <a:close/>
              </a:path>
            </a:pathLst>
          </a:custGeom>
          <a:solidFill>
            <a:srgbClr val="FF26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lang="zh-CN" altLang="en-US" dirty="0"/>
              <a:t>         </a:t>
            </a:r>
            <a:r>
              <a:rPr lang="ja-JP" altLang="en-US"/>
              <a:t>正负性</a:t>
            </a:r>
            <a:endParaRPr dirty="0"/>
          </a:p>
        </p:txBody>
      </p:sp>
      <p:sp>
        <p:nvSpPr>
          <p:cNvPr id="339" name="exponent"/>
          <p:cNvSpPr/>
          <p:nvPr/>
        </p:nvSpPr>
        <p:spPr>
          <a:xfrm>
            <a:off x="3040211" y="1760884"/>
            <a:ext cx="1300163" cy="470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15" y="0"/>
                </a:moveTo>
                <a:lnTo>
                  <a:pt x="2888" y="7714"/>
                </a:lnTo>
                <a:lnTo>
                  <a:pt x="2262" y="7714"/>
                </a:lnTo>
                <a:cubicBezTo>
                  <a:pt x="1012" y="7714"/>
                  <a:pt x="0" y="9391"/>
                  <a:pt x="0" y="11461"/>
                </a:cubicBezTo>
                <a:lnTo>
                  <a:pt x="0" y="17853"/>
                </a:lnTo>
                <a:cubicBezTo>
                  <a:pt x="0" y="19922"/>
                  <a:pt x="1012" y="21600"/>
                  <a:pt x="2262" y="21600"/>
                </a:cubicBezTo>
                <a:lnTo>
                  <a:pt x="19338" y="21600"/>
                </a:lnTo>
                <a:cubicBezTo>
                  <a:pt x="20588" y="21600"/>
                  <a:pt x="21600" y="19922"/>
                  <a:pt x="21600" y="17853"/>
                </a:cubicBezTo>
                <a:lnTo>
                  <a:pt x="21600" y="11461"/>
                </a:lnTo>
                <a:cubicBezTo>
                  <a:pt x="21600" y="9391"/>
                  <a:pt x="20588" y="7714"/>
                  <a:pt x="19338" y="7714"/>
                </a:cubicBezTo>
                <a:lnTo>
                  <a:pt x="5143" y="7714"/>
                </a:lnTo>
                <a:lnTo>
                  <a:pt x="4015" y="0"/>
                </a:lnTo>
                <a:close/>
              </a:path>
            </a:pathLst>
          </a:custGeom>
          <a:solidFill>
            <a:srgbClr val="00FA9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endParaRPr lang="en-US" altLang="ja-JP" dirty="0"/>
          </a:p>
          <a:p>
            <a:r>
              <a:rPr lang="ja-JP" altLang="en-US"/>
              <a:t>指数</a:t>
            </a:r>
            <a:endParaRPr dirty="0"/>
          </a:p>
        </p:txBody>
      </p:sp>
      <p:pic>
        <p:nvPicPr>
          <p:cNvPr id="340" name="droppedImage.pdf" descr="dropped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929" y="1578506"/>
            <a:ext cx="1519155" cy="368939"/>
          </a:xfrm>
          <a:prstGeom prst="rect">
            <a:avLst/>
          </a:prstGeom>
          <a:ln w="12700">
            <a:miter lim="400000"/>
          </a:ln>
        </p:spPr>
      </p:pic>
      <p:pic>
        <p:nvPicPr>
          <p:cNvPr id="341" name="droppedImage.pdf" descr="dropped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65" y="4148832"/>
            <a:ext cx="1615278" cy="564985"/>
          </a:xfrm>
          <a:prstGeom prst="rect">
            <a:avLst/>
          </a:prstGeom>
          <a:ln w="12700">
            <a:miter lim="400000"/>
          </a:ln>
        </p:spPr>
      </p:pic>
      <p:pic>
        <p:nvPicPr>
          <p:cNvPr id="342" name="droppedImage.pdf" descr="droppedImage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7981" y="4148832"/>
            <a:ext cx="4621286" cy="564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Floating point numbers on GP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GPUs</a:t>
            </a:r>
            <a:r>
              <a:rPr lang="zh-CN" altLang="en-US" dirty="0"/>
              <a:t> </a:t>
            </a:r>
            <a:r>
              <a:rPr lang="ja-JP" altLang="en-US"/>
              <a:t>的浮点数字</a:t>
            </a:r>
            <a:endParaRPr dirty="0"/>
          </a:p>
        </p:txBody>
      </p:sp>
      <p:sp>
        <p:nvSpPr>
          <p:cNvPr id="345" name="NVIDIA Titan RTX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NVIDIA Titan RTX</a:t>
            </a:r>
          </a:p>
          <a:p>
            <a:pPr marL="240631" indent="-240631">
              <a:buSzPct val="100000"/>
              <a:buChar char="•"/>
            </a:pPr>
            <a:r>
              <a:rPr dirty="0"/>
              <a:t>400 </a:t>
            </a:r>
            <a:r>
              <a:rPr dirty="0" err="1"/>
              <a:t>GFlops</a:t>
            </a:r>
            <a:r>
              <a:rPr dirty="0"/>
              <a:t> FP64</a:t>
            </a:r>
          </a:p>
          <a:p>
            <a:pPr marL="240631" indent="-240631">
              <a:buSzPct val="100000"/>
              <a:buChar char="•"/>
            </a:pPr>
            <a:r>
              <a:rPr dirty="0"/>
              <a:t>13 </a:t>
            </a:r>
            <a:r>
              <a:rPr dirty="0" err="1"/>
              <a:t>TFlops</a:t>
            </a:r>
            <a:r>
              <a:rPr dirty="0"/>
              <a:t> FP32</a:t>
            </a:r>
          </a:p>
          <a:p>
            <a:pPr marL="240631" indent="-240631">
              <a:buSzPct val="100000"/>
              <a:buChar char="•"/>
            </a:pPr>
            <a:r>
              <a:rPr dirty="0"/>
              <a:t>27 </a:t>
            </a:r>
            <a:r>
              <a:rPr dirty="0" err="1"/>
              <a:t>TFlops</a:t>
            </a:r>
            <a:r>
              <a:rPr dirty="0"/>
              <a:t> FP16</a:t>
            </a:r>
          </a:p>
          <a:p>
            <a:pPr marL="240631" indent="-240631">
              <a:buSzPct val="100000"/>
              <a:buChar char="•"/>
            </a:pPr>
            <a:r>
              <a:rPr dirty="0"/>
              <a:t>107 </a:t>
            </a:r>
            <a:r>
              <a:rPr dirty="0" err="1"/>
              <a:t>TFlops</a:t>
            </a:r>
            <a:r>
              <a:rPr dirty="0"/>
              <a:t> FP16 Tensor cores</a:t>
            </a:r>
          </a:p>
          <a:p>
            <a:pPr marL="240631" indent="-240631">
              <a:buSzPct val="100000"/>
              <a:buChar char="•"/>
            </a:pPr>
            <a:r>
              <a:rPr dirty="0"/>
              <a:t>215 </a:t>
            </a:r>
            <a:r>
              <a:rPr dirty="0" err="1"/>
              <a:t>TFlops</a:t>
            </a:r>
            <a:r>
              <a:rPr dirty="0"/>
              <a:t> INT8 Tensor cores</a:t>
            </a:r>
          </a:p>
          <a:p>
            <a:pPr marL="240631" indent="-240631">
              <a:buSzPct val="100000"/>
              <a:buChar char="•"/>
            </a:pPr>
            <a:r>
              <a:rPr dirty="0"/>
              <a:t>430 </a:t>
            </a:r>
            <a:r>
              <a:rPr dirty="0" err="1"/>
              <a:t>TFlops</a:t>
            </a:r>
            <a:r>
              <a:rPr dirty="0"/>
              <a:t> INT4 Tensor cores</a:t>
            </a:r>
          </a:p>
        </p:txBody>
      </p:sp>
      <p:sp>
        <p:nvSpPr>
          <p:cNvPr id="346" name="Square"/>
          <p:cNvSpPr/>
          <p:nvPr/>
        </p:nvSpPr>
        <p:spPr>
          <a:xfrm>
            <a:off x="5346700" y="965666"/>
            <a:ext cx="3251200" cy="3251201"/>
          </a:xfrm>
          <a:prstGeom prst="rect">
            <a:avLst/>
          </a:prstGeom>
          <a:solidFill>
            <a:schemeClr val="accent3">
              <a:alpha val="25189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7" name="Square"/>
          <p:cNvSpPr/>
          <p:nvPr/>
        </p:nvSpPr>
        <p:spPr>
          <a:xfrm>
            <a:off x="5346700" y="965666"/>
            <a:ext cx="1625600" cy="1625601"/>
          </a:xfrm>
          <a:prstGeom prst="rect">
            <a:avLst/>
          </a:prstGeom>
          <a:solidFill>
            <a:schemeClr val="accent3">
              <a:alpha val="25189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8" name="Square"/>
          <p:cNvSpPr/>
          <p:nvPr/>
        </p:nvSpPr>
        <p:spPr>
          <a:xfrm>
            <a:off x="6972300" y="2585701"/>
            <a:ext cx="1625600" cy="1625601"/>
          </a:xfrm>
          <a:prstGeom prst="rect">
            <a:avLst/>
          </a:prstGeom>
          <a:solidFill>
            <a:schemeClr val="accent3">
              <a:alpha val="25189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9" name="Square"/>
          <p:cNvSpPr/>
          <p:nvPr/>
        </p:nvSpPr>
        <p:spPr>
          <a:xfrm>
            <a:off x="5346700" y="971231"/>
            <a:ext cx="812800" cy="812801"/>
          </a:xfrm>
          <a:prstGeom prst="rect">
            <a:avLst/>
          </a:prstGeom>
          <a:solidFill>
            <a:schemeClr val="accent3">
              <a:alpha val="25189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0" name="Square"/>
          <p:cNvSpPr/>
          <p:nvPr/>
        </p:nvSpPr>
        <p:spPr>
          <a:xfrm>
            <a:off x="6159500" y="1771331"/>
            <a:ext cx="812800" cy="812801"/>
          </a:xfrm>
          <a:prstGeom prst="rect">
            <a:avLst/>
          </a:prstGeom>
          <a:solidFill>
            <a:schemeClr val="accent3">
              <a:alpha val="25189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1" name="Square"/>
          <p:cNvSpPr/>
          <p:nvPr/>
        </p:nvSpPr>
        <p:spPr>
          <a:xfrm>
            <a:off x="6972300" y="2596831"/>
            <a:ext cx="812800" cy="812801"/>
          </a:xfrm>
          <a:prstGeom prst="rect">
            <a:avLst/>
          </a:prstGeom>
          <a:solidFill>
            <a:schemeClr val="accent3">
              <a:alpha val="25189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2" name="Square"/>
          <p:cNvSpPr/>
          <p:nvPr/>
        </p:nvSpPr>
        <p:spPr>
          <a:xfrm>
            <a:off x="7785100" y="3398501"/>
            <a:ext cx="812800" cy="812801"/>
          </a:xfrm>
          <a:prstGeom prst="rect">
            <a:avLst/>
          </a:prstGeom>
          <a:solidFill>
            <a:schemeClr val="accent3">
              <a:alpha val="25189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3" name="For fixed bandwidth, twice the number of operations…"/>
          <p:cNvSpPr txBox="1"/>
          <p:nvPr/>
        </p:nvSpPr>
        <p:spPr>
          <a:xfrm>
            <a:off x="2910007" y="4250619"/>
            <a:ext cx="332398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对于固定带宽，操作次数的两倍</a:t>
            </a:r>
            <a:endParaRPr lang="en-US" altLang="ja-JP" dirty="0"/>
          </a:p>
          <a:p>
            <a:pPr algn="ctr">
              <a:defRPr>
                <a:solidFill>
                  <a:schemeClr val="accent4">
                    <a:lumOff val="-9607"/>
                  </a:schemeClr>
                </a:solidFill>
              </a:defRPr>
            </a:pPr>
            <a:r>
              <a:rPr lang="ja-JP" altLang="en-US"/>
              <a:t>上溢</a:t>
            </a:r>
            <a:r>
              <a:rPr dirty="0"/>
              <a:t> / </a:t>
            </a:r>
            <a:r>
              <a:rPr lang="ja-JP" altLang="en-US"/>
              <a:t>下溢</a:t>
            </a:r>
            <a:r>
              <a:rPr dirty="0"/>
              <a:t> </a:t>
            </a:r>
            <a:r>
              <a:rPr lang="ja-JP" altLang="en-US"/>
              <a:t>很危险</a:t>
            </a:r>
            <a:endParaRPr dirty="0"/>
          </a:p>
        </p:txBody>
      </p:sp>
      <p:sp>
        <p:nvSpPr>
          <p:cNvPr id="354" name="FP64"/>
          <p:cNvSpPr txBox="1"/>
          <p:nvPr/>
        </p:nvSpPr>
        <p:spPr>
          <a:xfrm>
            <a:off x="7459837" y="1603136"/>
            <a:ext cx="65052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FP64</a:t>
            </a:r>
          </a:p>
        </p:txBody>
      </p:sp>
      <p:sp>
        <p:nvSpPr>
          <p:cNvPr id="355" name="FP32"/>
          <p:cNvSpPr txBox="1"/>
          <p:nvPr/>
        </p:nvSpPr>
        <p:spPr>
          <a:xfrm>
            <a:off x="6240637" y="1202301"/>
            <a:ext cx="65052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FP32</a:t>
            </a:r>
          </a:p>
        </p:txBody>
      </p:sp>
      <p:sp>
        <p:nvSpPr>
          <p:cNvPr id="356" name="FP16"/>
          <p:cNvSpPr txBox="1"/>
          <p:nvPr/>
        </p:nvSpPr>
        <p:spPr>
          <a:xfrm>
            <a:off x="5427837" y="1202301"/>
            <a:ext cx="65052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FP16</a:t>
            </a:r>
          </a:p>
        </p:txBody>
      </p:sp>
      <p:sp>
        <p:nvSpPr>
          <p:cNvPr id="357" name="FP32"/>
          <p:cNvSpPr txBox="1"/>
          <p:nvPr/>
        </p:nvSpPr>
        <p:spPr>
          <a:xfrm>
            <a:off x="7866237" y="2827901"/>
            <a:ext cx="65052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FP32</a:t>
            </a:r>
          </a:p>
        </p:txBody>
      </p:sp>
      <p:sp>
        <p:nvSpPr>
          <p:cNvPr id="358" name="FP16"/>
          <p:cNvSpPr txBox="1"/>
          <p:nvPr/>
        </p:nvSpPr>
        <p:spPr>
          <a:xfrm>
            <a:off x="6240637" y="2002401"/>
            <a:ext cx="65052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FP16</a:t>
            </a:r>
          </a:p>
        </p:txBody>
      </p:sp>
      <p:sp>
        <p:nvSpPr>
          <p:cNvPr id="359" name="FP16"/>
          <p:cNvSpPr txBox="1"/>
          <p:nvPr/>
        </p:nvSpPr>
        <p:spPr>
          <a:xfrm>
            <a:off x="7053437" y="2827901"/>
            <a:ext cx="65052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FP16</a:t>
            </a:r>
          </a:p>
        </p:txBody>
      </p:sp>
      <p:sp>
        <p:nvSpPr>
          <p:cNvPr id="360" name="FP16"/>
          <p:cNvSpPr txBox="1"/>
          <p:nvPr/>
        </p:nvSpPr>
        <p:spPr>
          <a:xfrm>
            <a:off x="7866237" y="3629571"/>
            <a:ext cx="65052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FP16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ampling"/>
          <p:cNvSpPr txBox="1">
            <a:spLocks noGrp="1"/>
          </p:cNvSpPr>
          <p:nvPr>
            <p:ph type="title"/>
          </p:nvPr>
        </p:nvSpPr>
        <p:spPr>
          <a:xfrm>
            <a:off x="5153436" y="1969202"/>
            <a:ext cx="2989959" cy="1205096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采样</a:t>
            </a:r>
            <a:endParaRPr dirty="0"/>
          </a:p>
        </p:txBody>
      </p:sp>
      <p:pic>
        <p:nvPicPr>
          <p:cNvPr id="363" name="coin_flip1.tiff" descr="coin_flip1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042" y="322360"/>
            <a:ext cx="2989958" cy="44987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Uniform Distrib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 b="0"/>
              <a:t>均匀分布</a:t>
            </a:r>
            <a:endParaRPr dirty="0"/>
          </a:p>
        </p:txBody>
      </p:sp>
      <p:sp>
        <p:nvSpPr>
          <p:cNvPr id="366" name="Constant within an interval, zero outsid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在一个区间内恒定，在区间外为零</a:t>
            </a:r>
            <a:endParaRPr dirty="0"/>
          </a:p>
          <a:p>
            <a:pPr marL="240631" indent="-240631">
              <a:buSzPct val="100000"/>
              <a:buChar char="•"/>
            </a:pPr>
            <a:endParaRPr lang="en-US" dirty="0"/>
          </a:p>
          <a:p>
            <a:pPr marL="240631" indent="-240631">
              <a:buSzPct val="100000"/>
              <a:buChar char="•"/>
            </a:pPr>
            <a:endParaRPr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用于初始化参数或负载分配</a:t>
            </a:r>
            <a:endParaRPr dirty="0"/>
          </a:p>
        </p:txBody>
      </p:sp>
      <p:pic>
        <p:nvPicPr>
          <p:cNvPr id="367" name="p(x)_=_frac_1_U-.pdf" descr="p(x)_=_frac_1_U-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0728" y="1568598"/>
            <a:ext cx="3902544" cy="665412"/>
          </a:xfrm>
          <a:prstGeom prst="rect">
            <a:avLst/>
          </a:prstGeom>
          <a:ln w="12700">
            <a:miter lim="400000"/>
          </a:ln>
        </p:spPr>
      </p:pic>
      <p:pic>
        <p:nvPicPr>
          <p:cNvPr id="36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03681"/>
            <a:ext cx="9144000" cy="4873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Basic Probability"/>
          <p:cNvSpPr txBox="1">
            <a:spLocks noGrp="1"/>
          </p:cNvSpPr>
          <p:nvPr>
            <p:ph type="title"/>
          </p:nvPr>
        </p:nvSpPr>
        <p:spPr>
          <a:xfrm>
            <a:off x="685800" y="292802"/>
            <a:ext cx="7772400" cy="93010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ja-JP" altLang="en-US"/>
              <a:t>基础概率</a:t>
            </a:r>
            <a:endParaRPr dirty="0"/>
          </a:p>
        </p:txBody>
      </p:sp>
      <p:pic>
        <p:nvPicPr>
          <p:cNvPr id="211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1698985"/>
            <a:ext cx="5829300" cy="2349501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xkcd.com"/>
          <p:cNvSpPr/>
          <p:nvPr/>
        </p:nvSpPr>
        <p:spPr>
          <a:xfrm>
            <a:off x="6597339" y="4054835"/>
            <a:ext cx="880543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1400">
                <a:solidFill>
                  <a:srgbClr val="868686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t>xkcd.com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Discrete Distrib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离散分布</a:t>
            </a:r>
            <a:endParaRPr dirty="0"/>
          </a:p>
        </p:txBody>
      </p:sp>
      <p:sp>
        <p:nvSpPr>
          <p:cNvPr id="371" name="Discrete set of of outcomes e.g. word distribution, distribution over classes, spa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40631" indent="-240631">
              <a:buSzPct val="100000"/>
              <a:buChar char="•"/>
            </a:pPr>
            <a:r>
              <a:rPr lang="ja-JP" altLang="en-US"/>
              <a:t>离散的一组结果</a:t>
            </a:r>
            <a:br>
              <a:rPr lang="ja-JP" altLang="en-US" b="1"/>
            </a:br>
            <a:r>
              <a:rPr lang="ja-JP" altLang="en-US"/>
              <a:t>例如 单词分发，课堂分发，垃圾邮件</a:t>
            </a:r>
            <a:endParaRPr lang="en-US" dirty="0"/>
          </a:p>
          <a:p>
            <a:pPr>
              <a:buSzPct val="100000"/>
            </a:pPr>
            <a:endParaRPr lang="en-US" dirty="0"/>
          </a:p>
          <a:p>
            <a:pPr marL="240631" indent="-240631">
              <a:buSzPct val="100000"/>
              <a:buChar char="•"/>
            </a:pPr>
            <a:endParaRPr dirty="0"/>
          </a:p>
          <a:p>
            <a:pPr marL="240631" indent="-240631">
              <a:buSzPct val="100000"/>
              <a:buChar char="•"/>
            </a:pPr>
            <a:r>
              <a:rPr lang="ja-JP" altLang="en-US" b="1"/>
              <a:t>采样</a:t>
            </a:r>
            <a:r>
              <a:rPr dirty="0"/>
              <a:t> </a:t>
            </a:r>
          </a:p>
          <a:p>
            <a:pPr marL="621631" lvl="1" indent="-240631"/>
            <a:r>
              <a:rPr lang="ja-JP" altLang="en-US"/>
              <a:t>暴力法</a:t>
            </a:r>
            <a:r>
              <a:rPr lang="zh-CN" altLang="en-US" dirty="0"/>
              <a:t>：</a:t>
            </a:r>
            <a:r>
              <a:rPr dirty="0"/>
              <a:t>O(n) </a:t>
            </a:r>
            <a:r>
              <a:rPr lang="ja-JP" altLang="en-US"/>
              <a:t>时间</a:t>
            </a:r>
            <a:endParaRPr dirty="0"/>
          </a:p>
          <a:p>
            <a:pPr marL="621631" lvl="1" indent="-240631"/>
            <a:r>
              <a:rPr lang="ja-JP" altLang="en-US"/>
              <a:t>构建堆</a:t>
            </a:r>
            <a:r>
              <a:rPr lang="zh-CN" altLang="en-US" dirty="0"/>
              <a:t>：</a:t>
            </a:r>
            <a:r>
              <a:rPr dirty="0"/>
              <a:t>O(log n) </a:t>
            </a:r>
            <a:r>
              <a:rPr lang="ja-JP" altLang="en-US"/>
              <a:t>时间</a:t>
            </a:r>
            <a:r>
              <a:rPr lang="zh-CN" altLang="en-US" dirty="0"/>
              <a:t>，</a:t>
            </a:r>
            <a:r>
              <a:rPr lang="ja-JP" altLang="en-US"/>
              <a:t>准备时间</a:t>
            </a:r>
            <a:r>
              <a:rPr lang="zh-CN" altLang="en-US" dirty="0"/>
              <a:t> </a:t>
            </a:r>
            <a:r>
              <a:rPr dirty="0"/>
              <a:t>O(n)</a:t>
            </a:r>
          </a:p>
          <a:p>
            <a:pPr marL="240631" indent="-240631">
              <a:buSzPct val="100000"/>
              <a:buChar char="•"/>
            </a:pPr>
            <a:r>
              <a:rPr lang="ja-JP" altLang="en-US" b="1"/>
              <a:t>估计</a:t>
            </a:r>
            <a:r>
              <a:rPr dirty="0"/>
              <a:t> </a:t>
            </a:r>
            <a:r>
              <a:rPr lang="ja-JP" altLang="en-US"/>
              <a:t>如通过</a:t>
            </a:r>
            <a:r>
              <a:rPr dirty="0"/>
              <a:t> </a:t>
            </a:r>
            <a:r>
              <a:rPr dirty="0" err="1"/>
              <a:t>softmax</a:t>
            </a:r>
            <a:r>
              <a:rPr dirty="0"/>
              <a:t> </a:t>
            </a:r>
          </a:p>
        </p:txBody>
      </p:sp>
      <p:graphicFrame>
        <p:nvGraphicFramePr>
          <p:cNvPr id="372" name="Table"/>
          <p:cNvGraphicFramePr/>
          <p:nvPr>
            <p:extLst>
              <p:ext uri="{D42A27DB-BD31-4B8C-83A1-F6EECF244321}">
                <p14:modId xmlns:p14="http://schemas.microsoft.com/office/powerpoint/2010/main" val="2718460397"/>
              </p:ext>
            </p:extLst>
          </p:nvPr>
        </p:nvGraphicFramePr>
        <p:xfrm>
          <a:off x="628272" y="1961021"/>
          <a:ext cx="7629944" cy="569242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0899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99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99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99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999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999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999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84621"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the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and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house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see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is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white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a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621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74746"/>
                          </a:solidFill>
                        </a:rPr>
                        <a:t>0.1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74746"/>
                          </a:solidFill>
                        </a:rPr>
                        <a:t>0.05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dirty="0">
                          <a:solidFill>
                            <a:srgbClr val="474746"/>
                          </a:solidFill>
                        </a:rPr>
                        <a:t>0.05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74746"/>
                          </a:solidFill>
                        </a:rPr>
                        <a:t>0.1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474746"/>
                          </a:solidFill>
                        </a:rPr>
                        <a:t>0.2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dirty="0">
                          <a:solidFill>
                            <a:srgbClr val="474746"/>
                          </a:solidFill>
                        </a:rPr>
                        <a:t>0.2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dirty="0">
                          <a:solidFill>
                            <a:srgbClr val="474746"/>
                          </a:solidFill>
                        </a:rPr>
                        <a:t>0.3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dice.tiff" descr="dic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442" y="313934"/>
            <a:ext cx="6020843" cy="4515632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Tossing a Di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掷骰子</a:t>
            </a:r>
            <a:endParaRPr dirty="0"/>
          </a:p>
        </p:txBody>
      </p:sp>
      <p:sp>
        <p:nvSpPr>
          <p:cNvPr id="376" name="24"/>
          <p:cNvSpPr/>
          <p:nvPr/>
        </p:nvSpPr>
        <p:spPr>
          <a:xfrm>
            <a:off x="4650770" y="1322939"/>
            <a:ext cx="38912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 sz="2000">
                <a:solidFill>
                  <a:srgbClr val="868686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t>24</a:t>
            </a:r>
          </a:p>
        </p:txBody>
      </p:sp>
      <p:sp>
        <p:nvSpPr>
          <p:cNvPr id="377" name="120"/>
          <p:cNvSpPr/>
          <p:nvPr/>
        </p:nvSpPr>
        <p:spPr>
          <a:xfrm>
            <a:off x="4577781" y="3345513"/>
            <a:ext cx="53510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 sz="2000">
                <a:solidFill>
                  <a:srgbClr val="868686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t>120</a:t>
            </a:r>
          </a:p>
        </p:txBody>
      </p:sp>
      <p:sp>
        <p:nvSpPr>
          <p:cNvPr id="378" name="Line"/>
          <p:cNvSpPr/>
          <p:nvPr/>
        </p:nvSpPr>
        <p:spPr>
          <a:xfrm flipV="1">
            <a:off x="5030938" y="1318813"/>
            <a:ext cx="2358190" cy="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/>
          <a:lstStyle/>
          <a:p>
            <a:pPr defTabSz="241101">
              <a:defRPr sz="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79" name="Line"/>
          <p:cNvSpPr/>
          <p:nvPr/>
        </p:nvSpPr>
        <p:spPr>
          <a:xfrm flipV="1">
            <a:off x="5028800" y="3300914"/>
            <a:ext cx="2358190" cy="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/>
          <a:lstStyle/>
          <a:p>
            <a:pPr defTabSz="241101">
              <a:defRPr sz="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grpSp>
        <p:nvGrpSpPr>
          <p:cNvPr id="385" name="Group"/>
          <p:cNvGrpSpPr/>
          <p:nvPr/>
        </p:nvGrpSpPr>
        <p:grpSpPr>
          <a:xfrm>
            <a:off x="2657968" y="380906"/>
            <a:ext cx="4346526" cy="3730378"/>
            <a:chOff x="0" y="0"/>
            <a:chExt cx="4346525" cy="3730376"/>
          </a:xfrm>
        </p:grpSpPr>
        <p:sp>
          <p:nvSpPr>
            <p:cNvPr id="380" name="Oval"/>
            <p:cNvSpPr/>
            <p:nvPr/>
          </p:nvSpPr>
          <p:spPr>
            <a:xfrm>
              <a:off x="0" y="421927"/>
              <a:ext cx="669727" cy="1647529"/>
            </a:xfrm>
            <a:prstGeom prst="ellipse">
              <a:avLst/>
            </a:prstGeom>
            <a:noFill/>
            <a:ln w="254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endParaRPr/>
            </a:p>
          </p:txBody>
        </p:sp>
        <p:sp>
          <p:nvSpPr>
            <p:cNvPr id="381" name="Oval"/>
            <p:cNvSpPr/>
            <p:nvPr/>
          </p:nvSpPr>
          <p:spPr>
            <a:xfrm>
              <a:off x="2725787" y="0"/>
              <a:ext cx="951012" cy="1808262"/>
            </a:xfrm>
            <a:prstGeom prst="ellipse">
              <a:avLst/>
            </a:prstGeom>
            <a:noFill/>
            <a:ln w="254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endParaRPr/>
            </a:p>
          </p:txBody>
        </p:sp>
        <p:sp>
          <p:nvSpPr>
            <p:cNvPr id="382" name="Oval"/>
            <p:cNvSpPr/>
            <p:nvPr/>
          </p:nvSpPr>
          <p:spPr>
            <a:xfrm>
              <a:off x="361652" y="2417712"/>
              <a:ext cx="669727" cy="1125142"/>
            </a:xfrm>
            <a:prstGeom prst="ellipse">
              <a:avLst/>
            </a:prstGeom>
            <a:noFill/>
            <a:ln w="254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endParaRPr/>
            </a:p>
          </p:txBody>
        </p:sp>
        <p:sp>
          <p:nvSpPr>
            <p:cNvPr id="383" name="Oval"/>
            <p:cNvSpPr/>
            <p:nvPr/>
          </p:nvSpPr>
          <p:spPr>
            <a:xfrm>
              <a:off x="2725787" y="2263675"/>
              <a:ext cx="669727" cy="1125142"/>
            </a:xfrm>
            <a:prstGeom prst="ellipse">
              <a:avLst/>
            </a:prstGeom>
            <a:noFill/>
            <a:ln w="254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endParaRPr/>
            </a:p>
          </p:txBody>
        </p:sp>
        <p:sp>
          <p:nvSpPr>
            <p:cNvPr id="384" name="Oval"/>
            <p:cNvSpPr/>
            <p:nvPr/>
          </p:nvSpPr>
          <p:spPr>
            <a:xfrm>
              <a:off x="3676798" y="2605236"/>
              <a:ext cx="669728" cy="1125141"/>
            </a:xfrm>
            <a:prstGeom prst="ellipse">
              <a:avLst/>
            </a:prstGeom>
            <a:noFill/>
            <a:ln w="254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algn="ctr" defTabSz="308074">
                <a:defRPr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defRPr>
              </a:pPr>
              <a:endParaRPr/>
            </a:p>
          </p:txBody>
        </p:sp>
      </p:grpSp>
      <p:pic>
        <p:nvPicPr>
          <p:cNvPr id="386" name="droppedImage.tiff" descr="droppedImage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597" y="1680176"/>
            <a:ext cx="1316331" cy="1607345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60"/>
          <p:cNvSpPr/>
          <p:nvPr/>
        </p:nvSpPr>
        <p:spPr>
          <a:xfrm>
            <a:off x="1749939" y="3345513"/>
            <a:ext cx="390954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 sz="2000">
                <a:solidFill>
                  <a:srgbClr val="868686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t>60</a:t>
            </a:r>
          </a:p>
        </p:txBody>
      </p:sp>
      <p:sp>
        <p:nvSpPr>
          <p:cNvPr id="388" name="12"/>
          <p:cNvSpPr/>
          <p:nvPr/>
        </p:nvSpPr>
        <p:spPr>
          <a:xfrm>
            <a:off x="1760783" y="1322939"/>
            <a:ext cx="36976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ctr" defTabSz="308074">
              <a:defRPr sz="2000">
                <a:solidFill>
                  <a:srgbClr val="868686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t>12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" grpId="1" animBg="1" advAuto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Normal Distrib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正态分布</a:t>
            </a:r>
            <a:endParaRPr dirty="0"/>
          </a:p>
        </p:txBody>
      </p:sp>
      <p:sp>
        <p:nvSpPr>
          <p:cNvPr id="391" name="Densit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240631" indent="-240631">
              <a:buSzPct val="100000"/>
              <a:buChar char="•"/>
            </a:lvl1pPr>
          </a:lstStyle>
          <a:p>
            <a:r>
              <a:rPr lang="ja-JP" altLang="en-US"/>
              <a:t>概率密度函数</a:t>
            </a:r>
            <a:r>
              <a:rPr lang="zh-CN" altLang="en-US" dirty="0"/>
              <a:t>（</a:t>
            </a:r>
            <a:r>
              <a:rPr lang="en-US" altLang="zh-CN" dirty="0"/>
              <a:t>PDF</a:t>
            </a:r>
            <a:r>
              <a:rPr lang="zh-CN" altLang="en-US" dirty="0"/>
              <a:t>）</a:t>
            </a:r>
            <a:endParaRPr dirty="0"/>
          </a:p>
        </p:txBody>
      </p:sp>
      <p:pic>
        <p:nvPicPr>
          <p:cNvPr id="392" name="p(x)_=_frac_1_sq.pdf" descr="p(x)_=_frac_1_sq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972" y="842958"/>
            <a:ext cx="4710060" cy="820345"/>
          </a:xfrm>
          <a:prstGeom prst="rect">
            <a:avLst/>
          </a:prstGeom>
          <a:ln w="12700">
            <a:miter lim="400000"/>
          </a:ln>
        </p:spPr>
      </p:pic>
      <p:pic>
        <p:nvPicPr>
          <p:cNvPr id="39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786" y="1829677"/>
            <a:ext cx="5733573" cy="2899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Normal Distrib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正态分布</a:t>
            </a:r>
            <a:endParaRPr dirty="0"/>
          </a:p>
        </p:txBody>
      </p:sp>
      <p:sp>
        <p:nvSpPr>
          <p:cNvPr id="396" name="Density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6425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40631" indent="-240631">
              <a:buSzPct val="100000"/>
              <a:buFontTx/>
              <a:buChar char="•"/>
            </a:pPr>
            <a:r>
              <a:rPr lang="ja-JP" altLang="en-US"/>
              <a:t>概率密度函数</a:t>
            </a:r>
            <a:r>
              <a:rPr lang="zh-CN" altLang="en-US" dirty="0"/>
              <a:t>（</a:t>
            </a:r>
            <a:r>
              <a:rPr lang="en-US" altLang="ja-JP" dirty="0"/>
              <a:t>PDF</a:t>
            </a:r>
            <a:r>
              <a:rPr lang="zh-CN" altLang="en-US" dirty="0"/>
              <a:t>）</a:t>
            </a:r>
            <a:endParaRPr dirty="0"/>
          </a:p>
          <a:p>
            <a:pPr marL="240631" indent="-240631">
              <a:buSzPct val="100000"/>
              <a:buChar char="•"/>
            </a:pPr>
            <a:endParaRPr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平均值</a:t>
            </a:r>
            <a:endParaRPr dirty="0"/>
          </a:p>
          <a:p>
            <a:pPr marL="240631" indent="-240631">
              <a:buSzPct val="100000"/>
              <a:buChar char="•"/>
            </a:pPr>
            <a:endParaRPr dirty="0"/>
          </a:p>
          <a:p>
            <a:pPr marL="240631" indent="-240631">
              <a:buSzPct val="100000"/>
              <a:buChar char="•"/>
            </a:pPr>
            <a:r>
              <a:rPr lang="ja-JP" altLang="en-US"/>
              <a:t>方差</a:t>
            </a: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endParaRPr dirty="0"/>
          </a:p>
        </p:txBody>
      </p:sp>
      <p:pic>
        <p:nvPicPr>
          <p:cNvPr id="397" name="p(x)_=_frac_1_sq.pdf" descr="p(x)_=_frac_1_sq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226" y="830769"/>
            <a:ext cx="4632840" cy="806895"/>
          </a:xfrm>
          <a:prstGeom prst="rect">
            <a:avLst/>
          </a:prstGeom>
          <a:ln w="12700">
            <a:miter lim="400000"/>
          </a:ln>
        </p:spPr>
      </p:pic>
      <p:pic>
        <p:nvPicPr>
          <p:cNvPr id="398" name="Eb_x_=_int_x_dp(.pdf" descr="Eb_x_=_int_x_dp(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023" y="2075160"/>
            <a:ext cx="2794001" cy="68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9" name="Eb_(x_-_mu)^2_=_.pdf" descr="Eb_(x_-_mu)^2_=_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736" y="3198457"/>
            <a:ext cx="7086601" cy="685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Central Limit Theorem"/>
          <p:cNvSpPr txBox="1">
            <a:spLocks noGrp="1"/>
          </p:cNvSpPr>
          <p:nvPr>
            <p:ph type="title"/>
          </p:nvPr>
        </p:nvSpPr>
        <p:spPr>
          <a:xfrm>
            <a:off x="-57947" y="107185"/>
            <a:ext cx="8205305" cy="545743"/>
          </a:xfrm>
          <a:prstGeom prst="rect">
            <a:avLst/>
          </a:prstGeom>
        </p:spPr>
        <p:txBody>
          <a:bodyPr/>
          <a:lstStyle/>
          <a:p>
            <a:pPr marL="621631" lvl="1" indent="-240631">
              <a:defRPr b="1"/>
            </a:pPr>
            <a:r>
              <a:rPr lang="ja-JP" altLang="en-US"/>
              <a:t>中心极限定理</a:t>
            </a:r>
            <a:endParaRPr lang="en-US" altLang="ja-JP" dirty="0"/>
          </a:p>
        </p:txBody>
      </p:sp>
      <p:sp>
        <p:nvSpPr>
          <p:cNvPr id="402" name="The random variable below converges to a Gaussian.…"/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15828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如下变量趋近高斯分布</a:t>
            </a:r>
            <a:r>
              <a:rPr dirty="0"/>
              <a:t>.</a:t>
            </a: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endParaRPr dirty="0"/>
          </a:p>
          <a:p>
            <a:r>
              <a:rPr lang="ja-JP" altLang="en-US"/>
              <a:t>实际应用</a:t>
            </a:r>
            <a:r>
              <a:rPr lang="zh-CN" altLang="en-US" dirty="0"/>
              <a:t>：</a:t>
            </a:r>
            <a:endParaRPr lang="en-US" altLang="ja-JP" dirty="0"/>
          </a:p>
          <a:p>
            <a:r>
              <a:rPr lang="en-US" altLang="ja-JP" dirty="0"/>
              <a:t>	</a:t>
            </a:r>
            <a:r>
              <a:rPr lang="ja-JP" altLang="en-US"/>
              <a:t>独立随机变量的和将收敛到具有联合方差的正态分布。</a:t>
            </a:r>
            <a:endParaRPr dirty="0"/>
          </a:p>
        </p:txBody>
      </p:sp>
      <p:pic>
        <p:nvPicPr>
          <p:cNvPr id="403" name="droppedImage.pdf" descr="dropped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200" y="1574800"/>
            <a:ext cx="5435600" cy="1384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utline">
            <a:extLst>
              <a:ext uri="{FF2B5EF4-FFF2-40B4-BE49-F238E27FC236}">
                <a16:creationId xmlns:a16="http://schemas.microsoft.com/office/drawing/2014/main" id="{B6D5E5CF-0BB1-694B-8B57-A562029A79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总结</a:t>
            </a:r>
            <a:endParaRPr dirty="0"/>
          </a:p>
        </p:txBody>
      </p:sp>
      <p:sp>
        <p:nvSpPr>
          <p:cNvPr id="12" name="Basic Probability Random variables, conditional probabilities, Bayes rule…">
            <a:extLst>
              <a:ext uri="{FF2B5EF4-FFF2-40B4-BE49-F238E27FC236}">
                <a16:creationId xmlns:a16="http://schemas.microsoft.com/office/drawing/2014/main" id="{6D922948-11CF-684B-9797-2394B6A597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553928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基础概率</a:t>
            </a:r>
            <a:br>
              <a:rPr b="0" dirty="0"/>
            </a:br>
            <a:r>
              <a:rPr lang="ja-JP" altLang="en-US" b="0"/>
              <a:t>随机变量</a:t>
            </a:r>
            <a:r>
              <a:rPr b="0" dirty="0"/>
              <a:t>, </a:t>
            </a:r>
            <a:r>
              <a:rPr lang="ja-JP" altLang="en-US" b="0"/>
              <a:t>条件概率</a:t>
            </a:r>
            <a:r>
              <a:rPr b="0" dirty="0"/>
              <a:t>, </a:t>
            </a:r>
            <a:r>
              <a:rPr lang="ja-JP" altLang="en-US" b="0"/>
              <a:t>贝叶斯法则</a:t>
            </a:r>
            <a:endParaRPr b="0" dirty="0"/>
          </a:p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朴素贝叶斯</a:t>
            </a:r>
          </a:p>
          <a:p>
            <a:pPr marL="621631" lvl="1" indent="-240631"/>
            <a:r>
              <a:rPr lang="ja-JP" altLang="en-US"/>
              <a:t>多项测试</a:t>
            </a:r>
            <a:endParaRPr dirty="0"/>
          </a:p>
          <a:p>
            <a:pPr marL="240631" indent="-240631">
              <a:buSzPct val="100000"/>
              <a:buChar char="•"/>
              <a:defRPr b="1"/>
            </a:pPr>
            <a:r>
              <a:rPr lang="ja-JP" altLang="en-US"/>
              <a:t>采样</a:t>
            </a:r>
            <a:endParaRPr dirty="0"/>
          </a:p>
          <a:p>
            <a:pPr marL="621631" lvl="1" indent="-240631">
              <a:defRPr b="1"/>
            </a:pPr>
            <a:r>
              <a:rPr lang="ja-JP" altLang="en-US" b="0"/>
              <a:t>中心极限定理</a:t>
            </a:r>
            <a:endParaRPr lang="en-US" altLang="ja-JP" b="0" dirty="0"/>
          </a:p>
          <a:p>
            <a:pPr marL="621631" lvl="1" indent="-240631">
              <a:defRPr b="1"/>
            </a:pPr>
            <a:r>
              <a:rPr lang="ja-JP" altLang="en-US" b="0"/>
              <a:t>分布</a:t>
            </a:r>
            <a:r>
              <a:rPr b="0" dirty="0"/>
              <a:t> </a:t>
            </a:r>
            <a:r>
              <a:rPr lang="zh-CN" altLang="en-US" b="0" dirty="0"/>
              <a:t>（</a:t>
            </a:r>
            <a:r>
              <a:rPr lang="ja-JP" altLang="en-US" b="0"/>
              <a:t>分类变量</a:t>
            </a:r>
            <a:r>
              <a:rPr b="0" dirty="0"/>
              <a:t>, </a:t>
            </a:r>
            <a:r>
              <a:rPr lang="ja-JP" altLang="en-US" b="0"/>
              <a:t>正态分布</a:t>
            </a:r>
            <a:r>
              <a:rPr b="0" dirty="0"/>
              <a:t>, </a:t>
            </a:r>
            <a:r>
              <a:rPr lang="ja-JP" altLang="en-US" b="0"/>
              <a:t>均匀分布</a:t>
            </a:r>
            <a:r>
              <a:rPr lang="zh-CN" altLang="en-US" b="0" dirty="0"/>
              <a:t>）</a:t>
            </a:r>
            <a:endParaRPr lang="en-US" b="0" dirty="0"/>
          </a:p>
          <a:p>
            <a:pPr marL="381000" lvl="1" indent="0">
              <a:buNone/>
              <a:defRPr b="1"/>
            </a:pPr>
            <a:endParaRPr lang="ja-JP" altLang="en-US"/>
          </a:p>
          <a:p>
            <a:pPr marL="621631" lvl="1" indent="-240631">
              <a:defRPr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98289680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bability">
            <a:extLst>
              <a:ext uri="{FF2B5EF4-FFF2-40B4-BE49-F238E27FC236}">
                <a16:creationId xmlns:a16="http://schemas.microsoft.com/office/drawing/2014/main" id="{05E254DC-1728-4547-A945-F6E1875A08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761" y="114935"/>
            <a:ext cx="8205305" cy="5457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概率</a:t>
            </a:r>
            <a:endParaRPr dirty="0"/>
          </a:p>
        </p:txBody>
      </p:sp>
      <p:sp>
        <p:nvSpPr>
          <p:cNvPr id="12" name="Space of events X…">
            <a:extLst>
              <a:ext uri="{FF2B5EF4-FFF2-40B4-BE49-F238E27FC236}">
                <a16:creationId xmlns:a16="http://schemas.microsoft.com/office/drawing/2014/main" id="{CA8E0504-C990-A348-ADC6-721B33A897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21762" y="769696"/>
            <a:ext cx="8205304" cy="3648037"/>
          </a:xfrm>
          <a:prstGeom prst="rect">
            <a:avLst/>
          </a:prstGeom>
        </p:spPr>
        <p:txBody>
          <a:bodyPr/>
          <a:lstStyle/>
          <a:p>
            <a:pPr>
              <a:defRPr sz="2000" b="1"/>
            </a:pPr>
            <a:r>
              <a:rPr lang="ja-JP" altLang="en-US"/>
              <a:t>事件空间</a:t>
            </a:r>
            <a:r>
              <a:rPr lang="zh-CN" altLang="en-US" dirty="0"/>
              <a:t> </a:t>
            </a:r>
            <a:r>
              <a:rPr dirty="0"/>
              <a:t>X</a:t>
            </a:r>
          </a:p>
          <a:p>
            <a:pPr marL="758160" lvl="1" indent="-300960">
              <a:defRPr sz="2000"/>
            </a:pPr>
            <a:r>
              <a:rPr lang="ja-JP" altLang="en-US"/>
              <a:t>服务器正常工作</a:t>
            </a:r>
            <a:r>
              <a:rPr dirty="0"/>
              <a:t>;</a:t>
            </a:r>
            <a:r>
              <a:rPr lang="ja-JP" altLang="en-US"/>
              <a:t>服务器反应迟缓</a:t>
            </a:r>
            <a:r>
              <a:rPr dirty="0"/>
              <a:t>; </a:t>
            </a:r>
            <a:r>
              <a:rPr lang="ja-JP" altLang="en-US"/>
              <a:t>服务器停滞</a:t>
            </a:r>
            <a:endParaRPr dirty="0"/>
          </a:p>
          <a:p>
            <a:pPr marL="758160" lvl="1" indent="-300960">
              <a:defRPr sz="2000"/>
            </a:pPr>
            <a:r>
              <a:rPr lang="ja-JP" altLang="en-US"/>
              <a:t>用户收入</a:t>
            </a:r>
            <a:r>
              <a:rPr lang="zh-CN" altLang="en-US" dirty="0"/>
              <a:t>（</a:t>
            </a:r>
            <a:r>
              <a:rPr lang="ja-JP" altLang="en-US"/>
              <a:t>如</a:t>
            </a:r>
            <a:r>
              <a:rPr lang="zh-CN" altLang="en-US" dirty="0"/>
              <a:t> </a:t>
            </a:r>
            <a:r>
              <a:rPr dirty="0"/>
              <a:t>$95,000</a:t>
            </a:r>
            <a:r>
              <a:rPr lang="zh-CN" altLang="en-US" dirty="0"/>
              <a:t>）</a:t>
            </a:r>
            <a:endParaRPr dirty="0"/>
          </a:p>
          <a:p>
            <a:pPr marL="758160" lvl="1" indent="-300960">
              <a:defRPr sz="2000"/>
            </a:pPr>
            <a:r>
              <a:rPr lang="ja-JP" altLang="en-US"/>
              <a:t>查询搜索文本</a:t>
            </a:r>
            <a:r>
              <a:rPr lang="zh-CN" altLang="en-US" dirty="0"/>
              <a:t> （</a:t>
            </a:r>
            <a:r>
              <a:rPr lang="ja-JP" altLang="en-US"/>
              <a:t>如</a:t>
            </a:r>
            <a:r>
              <a:rPr dirty="0"/>
              <a:t>“</a:t>
            </a:r>
            <a:r>
              <a:rPr lang="ja-JP" altLang="en-US"/>
              <a:t>统计教程</a:t>
            </a:r>
            <a:r>
              <a:rPr dirty="0"/>
              <a:t>”</a:t>
            </a:r>
            <a:r>
              <a:rPr lang="zh-CN" altLang="en-US" dirty="0"/>
              <a:t>）</a:t>
            </a:r>
            <a:endParaRPr dirty="0"/>
          </a:p>
          <a:p>
            <a:pPr>
              <a:defRPr sz="2000"/>
            </a:pPr>
            <a:r>
              <a:rPr lang="ja-JP" altLang="en-US" b="1"/>
              <a:t>柯尔莫哥洛夫公理</a:t>
            </a:r>
            <a:r>
              <a:rPr dirty="0"/>
              <a:t> </a:t>
            </a:r>
            <a:r>
              <a:rPr lang="zh-CN" altLang="en-US" dirty="0"/>
              <a:t>（</a:t>
            </a:r>
            <a:r>
              <a:rPr dirty="0"/>
              <a:t>Kolmogorov</a:t>
            </a:r>
            <a:r>
              <a:rPr lang="zh-CN" altLang="en-US" dirty="0"/>
              <a:t>）</a:t>
            </a:r>
            <a:br>
              <a:rPr dirty="0"/>
            </a:br>
            <a:br>
              <a:rPr dirty="0"/>
            </a:br>
            <a:endParaRPr dirty="0"/>
          </a:p>
          <a:p>
            <a:pPr>
              <a:defRPr sz="2000" b="1"/>
            </a:pPr>
            <a:r>
              <a:rPr lang="ja-JP" altLang="en-US"/>
              <a:t>范例</a:t>
            </a:r>
            <a:endParaRPr lang="en-US" dirty="0"/>
          </a:p>
          <a:p>
            <a:pPr marL="758160" lvl="1" indent="-300960">
              <a:defRPr sz="2000"/>
            </a:pPr>
            <a:r>
              <a:rPr lang="en-US" dirty="0"/>
              <a:t>P(</a:t>
            </a:r>
            <a:r>
              <a:rPr lang="ja-JP" altLang="en-US"/>
              <a:t>服务器正常工作</a:t>
            </a:r>
            <a:r>
              <a:rPr lang="en-US" altLang="ja-JP" dirty="0"/>
              <a:t>) = 0.999</a:t>
            </a:r>
          </a:p>
          <a:p>
            <a:pPr marL="758160" lvl="1" indent="-300960">
              <a:defRPr sz="2000"/>
            </a:pPr>
            <a:r>
              <a:rPr dirty="0"/>
              <a:t>P(90,000 &lt; </a:t>
            </a:r>
            <a:r>
              <a:rPr lang="ja-JP" altLang="en-US"/>
              <a:t>收入</a:t>
            </a:r>
            <a:r>
              <a:rPr dirty="0"/>
              <a:t> &lt; 100,000) = 0.1</a:t>
            </a:r>
          </a:p>
        </p:txBody>
      </p:sp>
      <p:pic>
        <p:nvPicPr>
          <p:cNvPr id="13" name="droppedImage.pdf" descr="droppedImage.pdf">
            <a:extLst>
              <a:ext uri="{FF2B5EF4-FFF2-40B4-BE49-F238E27FC236}">
                <a16:creationId xmlns:a16="http://schemas.microsoft.com/office/drawing/2014/main" id="{10ED1CDC-0407-4747-8E46-42F98D5C8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958" y="2683559"/>
            <a:ext cx="3958084" cy="549176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discrete">
            <a:extLst>
              <a:ext uri="{FF2B5EF4-FFF2-40B4-BE49-F238E27FC236}">
                <a16:creationId xmlns:a16="http://schemas.microsoft.com/office/drawing/2014/main" id="{9F8E1BC9-02CF-FC4F-A266-6CC9B64A31B9}"/>
              </a:ext>
            </a:extLst>
          </p:cNvPr>
          <p:cNvSpPr/>
          <p:nvPr/>
        </p:nvSpPr>
        <p:spPr>
          <a:xfrm>
            <a:off x="4335738" y="3341753"/>
            <a:ext cx="1749029" cy="552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53" y="0"/>
                </a:moveTo>
                <a:cubicBezTo>
                  <a:pt x="3632" y="0"/>
                  <a:pt x="3289" y="1087"/>
                  <a:pt x="3289" y="2422"/>
                </a:cubicBezTo>
                <a:lnTo>
                  <a:pt x="3289" y="14892"/>
                </a:lnTo>
                <a:lnTo>
                  <a:pt x="0" y="21600"/>
                </a:lnTo>
                <a:lnTo>
                  <a:pt x="10185" y="19876"/>
                </a:lnTo>
                <a:lnTo>
                  <a:pt x="20835" y="19876"/>
                </a:lnTo>
                <a:cubicBezTo>
                  <a:pt x="21257" y="19876"/>
                  <a:pt x="21600" y="18789"/>
                  <a:pt x="21600" y="17454"/>
                </a:cubicBezTo>
                <a:lnTo>
                  <a:pt x="21600" y="2422"/>
                </a:lnTo>
                <a:cubicBezTo>
                  <a:pt x="21600" y="1087"/>
                  <a:pt x="21257" y="0"/>
                  <a:pt x="20835" y="0"/>
                </a:cubicBezTo>
                <a:lnTo>
                  <a:pt x="4053" y="0"/>
                </a:lnTo>
                <a:close/>
              </a:path>
            </a:pathLst>
          </a:custGeom>
          <a:solidFill>
            <a:schemeClr val="accent3"/>
          </a:solidFill>
          <a:ln w="38100">
            <a:solidFill>
              <a:srgbClr val="FFFFFF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离散</a:t>
            </a:r>
            <a:endParaRPr dirty="0"/>
          </a:p>
        </p:txBody>
      </p:sp>
      <p:sp>
        <p:nvSpPr>
          <p:cNvPr id="15" name="continuous">
            <a:extLst>
              <a:ext uri="{FF2B5EF4-FFF2-40B4-BE49-F238E27FC236}">
                <a16:creationId xmlns:a16="http://schemas.microsoft.com/office/drawing/2014/main" id="{5AB930F9-40B5-774D-86DA-AA869A543087}"/>
              </a:ext>
            </a:extLst>
          </p:cNvPr>
          <p:cNvSpPr/>
          <p:nvPr/>
        </p:nvSpPr>
        <p:spPr>
          <a:xfrm>
            <a:off x="3000375" y="4331334"/>
            <a:ext cx="1568450" cy="645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181" y="15051"/>
                </a:lnTo>
                <a:lnTo>
                  <a:pt x="1181" y="19528"/>
                </a:lnTo>
                <a:cubicBezTo>
                  <a:pt x="1181" y="20670"/>
                  <a:pt x="1563" y="21600"/>
                  <a:pt x="2033" y="21600"/>
                </a:cubicBezTo>
                <a:lnTo>
                  <a:pt x="20747" y="21600"/>
                </a:lnTo>
                <a:cubicBezTo>
                  <a:pt x="21217" y="21600"/>
                  <a:pt x="21600" y="20670"/>
                  <a:pt x="21600" y="19528"/>
                </a:cubicBezTo>
                <a:lnTo>
                  <a:pt x="21600" y="6669"/>
                </a:lnTo>
                <a:cubicBezTo>
                  <a:pt x="21600" y="5526"/>
                  <a:pt x="21217" y="4596"/>
                  <a:pt x="20747" y="4596"/>
                </a:cubicBezTo>
                <a:lnTo>
                  <a:pt x="3596" y="45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38100">
            <a:solidFill>
              <a:srgbClr val="FFFFFF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连续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Venn Diagra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韦恩图</a:t>
            </a:r>
            <a:endParaRPr dirty="0"/>
          </a:p>
        </p:txBody>
      </p:sp>
      <p:sp>
        <p:nvSpPr>
          <p:cNvPr id="221" name="Oval"/>
          <p:cNvSpPr/>
          <p:nvPr/>
        </p:nvSpPr>
        <p:spPr>
          <a:xfrm>
            <a:off x="1245866" y="438760"/>
            <a:ext cx="6652268" cy="3869021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sp>
        <p:nvSpPr>
          <p:cNvPr id="222" name="All events"/>
          <p:cNvSpPr/>
          <p:nvPr/>
        </p:nvSpPr>
        <p:spPr>
          <a:xfrm>
            <a:off x="4611859" y="3573467"/>
            <a:ext cx="1337025" cy="444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6789" tIns="26789" rIns="26789" bIns="26789" anchor="ctr"/>
          <a:lstStyle>
            <a:lvl1pPr algn="ctr" defTabSz="308074">
              <a:defRPr sz="2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lang="ja-JP" altLang="en-US"/>
              <a:t>全部事件</a:t>
            </a:r>
            <a:endParaRPr dirty="0"/>
          </a:p>
        </p:txBody>
      </p:sp>
      <p:sp>
        <p:nvSpPr>
          <p:cNvPr id="223" name="Oval"/>
          <p:cNvSpPr/>
          <p:nvPr/>
        </p:nvSpPr>
        <p:spPr>
          <a:xfrm>
            <a:off x="2171066" y="2075065"/>
            <a:ext cx="3142624" cy="1751000"/>
          </a:xfrm>
          <a:prstGeom prst="ellipse">
            <a:avLst/>
          </a:prstGeom>
          <a:solidFill>
            <a:schemeClr val="accent4">
              <a:satOff val="-4405"/>
              <a:lumOff val="12990"/>
            </a:schemeClr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sp>
        <p:nvSpPr>
          <p:cNvPr id="224" name="Rounded Rectangle"/>
          <p:cNvSpPr/>
          <p:nvPr/>
        </p:nvSpPr>
        <p:spPr>
          <a:xfrm>
            <a:off x="4250856" y="752258"/>
            <a:ext cx="2033912" cy="2615030"/>
          </a:xfrm>
          <a:prstGeom prst="roundRect">
            <a:avLst>
              <a:gd name="adj" fmla="val 5639"/>
            </a:avLst>
          </a:prstGeom>
          <a:solidFill>
            <a:schemeClr val="accent5">
              <a:lumOff val="9215"/>
              <a:alpha val="48863"/>
            </a:schemeClr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pic>
        <p:nvPicPr>
          <p:cNvPr id="225" name="droppedImage.pdf" descr="dropped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0856" y="2801462"/>
            <a:ext cx="1055188" cy="30148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droppedImage.pdf" descr="dropped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700" y="4456851"/>
            <a:ext cx="4701482" cy="267891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X"/>
          <p:cNvSpPr txBox="1"/>
          <p:nvPr/>
        </p:nvSpPr>
        <p:spPr>
          <a:xfrm>
            <a:off x="3554775" y="2676542"/>
            <a:ext cx="375206" cy="548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X</a:t>
            </a:r>
          </a:p>
        </p:txBody>
      </p:sp>
      <p:sp>
        <p:nvSpPr>
          <p:cNvPr id="228" name="X’"/>
          <p:cNvSpPr txBox="1"/>
          <p:nvPr/>
        </p:nvSpPr>
        <p:spPr>
          <a:xfrm>
            <a:off x="5080208" y="1785750"/>
            <a:ext cx="465496" cy="548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X’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6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Everywhere"/>
          <p:cNvSpPr/>
          <p:nvPr/>
        </p:nvSpPr>
        <p:spPr>
          <a:xfrm>
            <a:off x="5067300" y="3129251"/>
            <a:ext cx="1880146" cy="553524"/>
          </a:xfrm>
          <a:prstGeom prst="roundRect">
            <a:avLst>
              <a:gd name="adj" fmla="val 34416"/>
            </a:avLst>
          </a:prstGeom>
          <a:solidFill>
            <a:schemeClr val="accent3"/>
          </a:solidFill>
          <a:ln w="38100">
            <a:solidFill>
              <a:srgbClr val="FFFFFF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Everywhere</a:t>
            </a:r>
          </a:p>
        </p:txBody>
      </p:sp>
      <p:sp>
        <p:nvSpPr>
          <p:cNvPr id="231" name="(In)depende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独立性与相关性</a:t>
            </a:r>
            <a:endParaRPr dirty="0"/>
          </a:p>
        </p:txBody>
      </p:sp>
      <p:pic>
        <p:nvPicPr>
          <p:cNvPr id="233" name="droppedImage.pdf" descr="dropped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213" y="4200574"/>
            <a:ext cx="3464250" cy="361653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Rectangle"/>
          <p:cNvSpPr/>
          <p:nvPr/>
        </p:nvSpPr>
        <p:spPr>
          <a:xfrm>
            <a:off x="514330" y="2046468"/>
            <a:ext cx="7629228" cy="271909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6789" tIns="26789" rIns="26789" bIns="26789" anchor="ctr"/>
          <a:lstStyle/>
          <a:p>
            <a:pPr algn="ctr" defTabSz="308074">
              <a:defRPr sz="22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endParaRPr/>
          </a:p>
        </p:txBody>
      </p:sp>
      <p:pic>
        <p:nvPicPr>
          <p:cNvPr id="235" name="droppedImage.pdf" descr="dropped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213" y="2249799"/>
            <a:ext cx="3464250" cy="36165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Independence…">
            <a:extLst>
              <a:ext uri="{FF2B5EF4-FFF2-40B4-BE49-F238E27FC236}">
                <a16:creationId xmlns:a16="http://schemas.microsoft.com/office/drawing/2014/main" id="{B89C304E-0BE9-6F44-BCE1-9BFE6E47D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0592" y="1009331"/>
            <a:ext cx="8205304" cy="3841315"/>
          </a:xfrm>
          <a:prstGeom prst="rect">
            <a:avLst/>
          </a:prstGeom>
        </p:spPr>
        <p:txBody>
          <a:bodyPr/>
          <a:lstStyle/>
          <a:p>
            <a:pPr>
              <a:defRPr sz="2000">
                <a:solidFill>
                  <a:srgbClr val="4F7A28"/>
                </a:solidFill>
              </a:defRPr>
            </a:pPr>
            <a:r>
              <a:rPr lang="ja-JP" altLang="en-US" sz="2000"/>
              <a:t>独立事件</a:t>
            </a:r>
            <a:endParaRPr dirty="0"/>
          </a:p>
          <a:p>
            <a:pPr marL="736139" lvl="1" indent="-278939">
              <a:defRPr sz="2000"/>
            </a:pPr>
            <a:r>
              <a:rPr lang="ja-JP" altLang="en-US"/>
              <a:t>两个用户</a:t>
            </a:r>
            <a:r>
              <a:rPr lang="zh-CN" altLang="en-US" dirty="0"/>
              <a:t>（</a:t>
            </a:r>
            <a:r>
              <a:rPr lang="ja-JP" altLang="en-US"/>
              <a:t>概率的</a:t>
            </a:r>
            <a:r>
              <a:rPr lang="zh-CN" altLang="en-US" dirty="0"/>
              <a:t>）</a:t>
            </a:r>
            <a:r>
              <a:rPr lang="ja-JP" altLang="en-US"/>
              <a:t>登录行为</a:t>
            </a:r>
            <a:endParaRPr dirty="0"/>
          </a:p>
          <a:p>
            <a:pPr marL="736139" lvl="1" indent="-278939">
              <a:defRPr sz="2000"/>
            </a:pPr>
            <a:r>
              <a:rPr lang="ja-JP" altLang="en-US"/>
              <a:t>磁盘</a:t>
            </a:r>
            <a:r>
              <a:rPr lang="zh-CN" altLang="en-US" dirty="0"/>
              <a:t>（</a:t>
            </a:r>
            <a:r>
              <a:rPr lang="ja-JP" altLang="en-US"/>
              <a:t>概率</a:t>
            </a:r>
            <a:r>
              <a:rPr lang="zh-CN" altLang="en-US" dirty="0"/>
              <a:t>）</a:t>
            </a:r>
            <a:r>
              <a:rPr lang="ja-JP" altLang="en-US"/>
              <a:t>以不同的颜色崩溃</a:t>
            </a:r>
            <a:br>
              <a:rPr dirty="0"/>
            </a:br>
            <a:endParaRPr dirty="0"/>
          </a:p>
          <a:p>
            <a:pPr>
              <a:defRPr sz="2000">
                <a:solidFill>
                  <a:srgbClr val="E32400"/>
                </a:solidFill>
              </a:defRPr>
            </a:pPr>
            <a:r>
              <a:rPr lang="ja-JP" altLang="en-US" sz="2000"/>
              <a:t>相关事件</a:t>
            </a:r>
            <a:endParaRPr dirty="0"/>
          </a:p>
          <a:p>
            <a:pPr marL="736139" lvl="1" indent="-278939">
              <a:defRPr sz="2000"/>
            </a:pPr>
            <a:r>
              <a:rPr lang="ja-JP" altLang="en-US"/>
              <a:t>邮件</a:t>
            </a:r>
            <a:endParaRPr dirty="0"/>
          </a:p>
          <a:p>
            <a:pPr marL="736139" lvl="1" indent="-278939">
              <a:defRPr sz="2000"/>
            </a:pPr>
            <a:r>
              <a:rPr lang="ja-JP" altLang="en-US"/>
              <a:t>搜索</a:t>
            </a:r>
            <a:endParaRPr dirty="0"/>
          </a:p>
          <a:p>
            <a:pPr marL="736139" lvl="1" indent="-278939">
              <a:defRPr sz="2000"/>
            </a:pPr>
            <a:r>
              <a:rPr lang="ja-JP" altLang="en-US"/>
              <a:t>新闻流 </a:t>
            </a:r>
            <a:endParaRPr lang="en-US" altLang="ja-JP" dirty="0"/>
          </a:p>
          <a:p>
            <a:pPr marL="736139" lvl="1" indent="-278939">
              <a:defRPr sz="2000"/>
            </a:pPr>
            <a:r>
              <a:rPr lang="zh-CN" altLang="en-US" dirty="0"/>
              <a:t>即时</a:t>
            </a:r>
            <a:r>
              <a:rPr lang="ja-JP" altLang="en-US"/>
              <a:t>通讯</a:t>
            </a:r>
            <a:endParaRPr lang="en-US" altLang="ja-JP"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4" animBg="1" advAuto="0"/>
      <p:bldP spid="233" grpId="3" animBg="1" advAuto="0"/>
      <p:bldP spid="234" grpId="2" animBg="1" advAuto="0"/>
      <p:bldP spid="235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ognizing Cats and Dogs is easy 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识别猫和狗本应该很容易</a:t>
            </a:r>
            <a:r>
              <a:rPr lang="en-US" altLang="ja-JP" dirty="0"/>
              <a:t>......</a:t>
            </a:r>
            <a:endParaRPr dirty="0"/>
          </a:p>
        </p:txBody>
      </p:sp>
      <p:sp>
        <p:nvSpPr>
          <p:cNvPr id="241" name="Rectangle"/>
          <p:cNvSpPr/>
          <p:nvPr/>
        </p:nvSpPr>
        <p:spPr>
          <a:xfrm>
            <a:off x="251829" y="679350"/>
            <a:ext cx="2584104" cy="8620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7D45-D06B-9241-81A2-765E8B61F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81" y="1110357"/>
            <a:ext cx="9525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1354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ognizing Cats and Dogs is easy 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识别猫和狗本应该很容易</a:t>
            </a:r>
            <a:r>
              <a:rPr lang="en-US" altLang="ja-JP" dirty="0"/>
              <a:t>......</a:t>
            </a:r>
            <a:endParaRPr dirty="0"/>
          </a:p>
        </p:txBody>
      </p:sp>
      <p:sp>
        <p:nvSpPr>
          <p:cNvPr id="241" name="Rectangle"/>
          <p:cNvSpPr/>
          <p:nvPr/>
        </p:nvSpPr>
        <p:spPr>
          <a:xfrm>
            <a:off x="251829" y="679350"/>
            <a:ext cx="2584104" cy="8620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7D45-D06B-9241-81A2-765E8B61F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81" y="1110357"/>
            <a:ext cx="952500" cy="2946400"/>
          </a:xfrm>
          <a:prstGeom prst="rect">
            <a:avLst/>
          </a:prstGeom>
        </p:spPr>
      </p:pic>
      <p:sp>
        <p:nvSpPr>
          <p:cNvPr id="5" name="P(cat) = 0.4">
            <a:extLst>
              <a:ext uri="{FF2B5EF4-FFF2-40B4-BE49-F238E27FC236}">
                <a16:creationId xmlns:a16="http://schemas.microsoft.com/office/drawing/2014/main" id="{A2667BC2-1217-8547-9315-3AE6942BD626}"/>
              </a:ext>
            </a:extLst>
          </p:cNvPr>
          <p:cNvSpPr txBox="1"/>
          <p:nvPr/>
        </p:nvSpPr>
        <p:spPr>
          <a:xfrm>
            <a:off x="2120825" y="1870036"/>
            <a:ext cx="129212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P(cat) = 0.4</a:t>
            </a:r>
          </a:p>
        </p:txBody>
      </p:sp>
      <p:sp>
        <p:nvSpPr>
          <p:cNvPr id="6" name="P(cat) = 0.3">
            <a:extLst>
              <a:ext uri="{FF2B5EF4-FFF2-40B4-BE49-F238E27FC236}">
                <a16:creationId xmlns:a16="http://schemas.microsoft.com/office/drawing/2014/main" id="{D36D7CF0-2324-6740-B653-982F9A61A950}"/>
              </a:ext>
            </a:extLst>
          </p:cNvPr>
          <p:cNvSpPr txBox="1"/>
          <p:nvPr/>
        </p:nvSpPr>
        <p:spPr>
          <a:xfrm>
            <a:off x="2189871" y="3430056"/>
            <a:ext cx="129212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P(cat) = 0.3</a:t>
            </a:r>
          </a:p>
        </p:txBody>
      </p:sp>
    </p:spTree>
    <p:extLst>
      <p:ext uri="{BB962C8B-B14F-4D97-AF65-F5344CB8AC3E}">
        <p14:creationId xmlns:p14="http://schemas.microsoft.com/office/powerpoint/2010/main" val="3831453669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dvAuto="0"/>
      <p:bldP spid="6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ognizing Cats and Dogs is easy 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ja-JP" altLang="en-US"/>
              <a:t>识别猫和狗本应该很容易</a:t>
            </a:r>
            <a:r>
              <a:rPr lang="en-US" altLang="ja-JP" dirty="0"/>
              <a:t>......</a:t>
            </a:r>
            <a:endParaRPr dirty="0"/>
          </a:p>
        </p:txBody>
      </p:sp>
      <p:sp>
        <p:nvSpPr>
          <p:cNvPr id="241" name="Rectangle"/>
          <p:cNvSpPr/>
          <p:nvPr/>
        </p:nvSpPr>
        <p:spPr>
          <a:xfrm>
            <a:off x="251829" y="679350"/>
            <a:ext cx="2584104" cy="8620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spcBef>
                <a:spcPts val="900"/>
              </a:spcBef>
              <a:defRPr sz="4000" b="1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7D45-D06B-9241-81A2-765E8B61F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81" y="1110357"/>
            <a:ext cx="952500" cy="29464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5A8486-1EA6-4F42-A646-29782DA9F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733" y="1110357"/>
            <a:ext cx="8382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94016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eckTemplate-AWS">
  <a:themeElements>
    <a:clrScheme name="DeckTemplate-AWS">
      <a:dk1>
        <a:srgbClr val="474746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ckTemplate-AWS">
  <a:themeElements>
    <a:clrScheme name="DeckTemplate-AW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B64C"/>
      </a:accent1>
      <a:accent2>
        <a:srgbClr val="F7A028"/>
      </a:accent2>
      <a:accent3>
        <a:srgbClr val="0C67AE"/>
      </a:accent3>
      <a:accent4>
        <a:srgbClr val="7BC233"/>
      </a:accent4>
      <a:accent5>
        <a:srgbClr val="FDD645"/>
      </a:accent5>
      <a:accent6>
        <a:srgbClr val="999A98"/>
      </a:accent6>
      <a:hlink>
        <a:srgbClr val="0000FF"/>
      </a:hlink>
      <a:folHlink>
        <a:srgbClr val="FF00FF"/>
      </a:folHlink>
    </a:clrScheme>
    <a:fontScheme name="DeckTemplate-AW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ckTemplate-AW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74746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1383</Words>
  <Application>Microsoft Macintosh PowerPoint</Application>
  <PresentationFormat>全屏显示(16:9)</PresentationFormat>
  <Paragraphs>257</Paragraphs>
  <Slides>35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1" baseType="lpstr">
      <vt:lpstr>Arial</vt:lpstr>
      <vt:lpstr>Futura</vt:lpstr>
      <vt:lpstr>Helvetica</vt:lpstr>
      <vt:lpstr>Monaco</vt:lpstr>
      <vt:lpstr>Palatino</vt:lpstr>
      <vt:lpstr>DeckTemplate-AWS</vt:lpstr>
      <vt:lpstr>PowerPoint 演示文稿</vt:lpstr>
      <vt:lpstr>概要</vt:lpstr>
      <vt:lpstr>基础概率</vt:lpstr>
      <vt:lpstr>概率</vt:lpstr>
      <vt:lpstr>韦恩图</vt:lpstr>
      <vt:lpstr>独立性与相关性</vt:lpstr>
      <vt:lpstr>识别猫和狗本应该很容易......</vt:lpstr>
      <vt:lpstr>识别猫和狗本应该很容易......</vt:lpstr>
      <vt:lpstr>识别猫和狗本应该很容易......</vt:lpstr>
      <vt:lpstr>识别猫和狗本应该很容易......</vt:lpstr>
      <vt:lpstr>识别猫和狗本应该很容易......</vt:lpstr>
      <vt:lpstr>识别猫和狗本应该很容易......</vt:lpstr>
      <vt:lpstr>发生了什么？</vt:lpstr>
      <vt:lpstr>不确定性和条件作用</vt:lpstr>
      <vt:lpstr>贝叶斯法则</vt:lpstr>
      <vt:lpstr>艾滋病检测实例</vt:lpstr>
      <vt:lpstr>朴素贝叶斯</vt:lpstr>
      <vt:lpstr>朴素贝叶斯 - 垃圾邮件（spam）过滤器</vt:lpstr>
      <vt:lpstr>图形模型</vt:lpstr>
      <vt:lpstr>朴素贝叶斯</vt:lpstr>
      <vt:lpstr>PowerPoint 演示文稿</vt:lpstr>
      <vt:lpstr>朴素贝叶斯 - 垃圾邮件（spam）过滤器</vt:lpstr>
      <vt:lpstr>朴素贝叶斯 - 垃圾邮件（spam）过滤器</vt:lpstr>
      <vt:lpstr>简易模型</vt:lpstr>
      <vt:lpstr>PowerPoint 演示文稿</vt:lpstr>
      <vt:lpstr>对数空间中的概率乘积</vt:lpstr>
      <vt:lpstr>GPUs 的浮点数字</vt:lpstr>
      <vt:lpstr>采样</vt:lpstr>
      <vt:lpstr>均匀分布</vt:lpstr>
      <vt:lpstr>离散分布</vt:lpstr>
      <vt:lpstr>掷骰子</vt:lpstr>
      <vt:lpstr>正态分布</vt:lpstr>
      <vt:lpstr>正态分布</vt:lpstr>
      <vt:lpstr>中心极限定理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今日概要</dc:title>
  <cp:lastModifiedBy>Microsoft Office User</cp:lastModifiedBy>
  <cp:revision>32</cp:revision>
  <dcterms:modified xsi:type="dcterms:W3CDTF">2019-11-05T19:19:57Z</dcterms:modified>
</cp:coreProperties>
</file>